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9"/>
  </p:notesMasterIdLst>
  <p:handoutMasterIdLst>
    <p:handoutMasterId r:id="rId70"/>
  </p:handoutMasterIdLst>
  <p:sldIdLst>
    <p:sldId id="500" r:id="rId2"/>
    <p:sldId id="501" r:id="rId3"/>
    <p:sldId id="632" r:id="rId4"/>
    <p:sldId id="561" r:id="rId5"/>
    <p:sldId id="562" r:id="rId6"/>
    <p:sldId id="563" r:id="rId7"/>
    <p:sldId id="564" r:id="rId8"/>
    <p:sldId id="565" r:id="rId9"/>
    <p:sldId id="566" r:id="rId10"/>
    <p:sldId id="567" r:id="rId11"/>
    <p:sldId id="568" r:id="rId12"/>
    <p:sldId id="569" r:id="rId13"/>
    <p:sldId id="571" r:id="rId14"/>
    <p:sldId id="570" r:id="rId15"/>
    <p:sldId id="575" r:id="rId16"/>
    <p:sldId id="574" r:id="rId17"/>
    <p:sldId id="573" r:id="rId18"/>
    <p:sldId id="577" r:id="rId19"/>
    <p:sldId id="585" r:id="rId20"/>
    <p:sldId id="578" r:id="rId21"/>
    <p:sldId id="579" r:id="rId22"/>
    <p:sldId id="592" r:id="rId23"/>
    <p:sldId id="588" r:id="rId24"/>
    <p:sldId id="580" r:id="rId25"/>
    <p:sldId id="589" r:id="rId26"/>
    <p:sldId id="581" r:id="rId27"/>
    <p:sldId id="583" r:id="rId28"/>
    <p:sldId id="590" r:id="rId29"/>
    <p:sldId id="591" r:id="rId30"/>
    <p:sldId id="582" r:id="rId31"/>
    <p:sldId id="593" r:id="rId32"/>
    <p:sldId id="594" r:id="rId33"/>
    <p:sldId id="595" r:id="rId34"/>
    <p:sldId id="596" r:id="rId35"/>
    <p:sldId id="597" r:id="rId36"/>
    <p:sldId id="598" r:id="rId37"/>
    <p:sldId id="599" r:id="rId38"/>
    <p:sldId id="610" r:id="rId39"/>
    <p:sldId id="611" r:id="rId40"/>
    <p:sldId id="600" r:id="rId41"/>
    <p:sldId id="601" r:id="rId42"/>
    <p:sldId id="602" r:id="rId43"/>
    <p:sldId id="603" r:id="rId44"/>
    <p:sldId id="604" r:id="rId45"/>
    <p:sldId id="605" r:id="rId46"/>
    <p:sldId id="606" r:id="rId47"/>
    <p:sldId id="607" r:id="rId48"/>
    <p:sldId id="608" r:id="rId49"/>
    <p:sldId id="613" r:id="rId50"/>
    <p:sldId id="614" r:id="rId51"/>
    <p:sldId id="615" r:id="rId52"/>
    <p:sldId id="616" r:id="rId53"/>
    <p:sldId id="617" r:id="rId54"/>
    <p:sldId id="618" r:id="rId55"/>
    <p:sldId id="619" r:id="rId56"/>
    <p:sldId id="621" r:id="rId57"/>
    <p:sldId id="622" r:id="rId58"/>
    <p:sldId id="623" r:id="rId59"/>
    <p:sldId id="624" r:id="rId60"/>
    <p:sldId id="625" r:id="rId61"/>
    <p:sldId id="626" r:id="rId62"/>
    <p:sldId id="627" r:id="rId63"/>
    <p:sldId id="629" r:id="rId64"/>
    <p:sldId id="547" r:id="rId65"/>
    <p:sldId id="548" r:id="rId66"/>
    <p:sldId id="549" r:id="rId67"/>
    <p:sldId id="630" r:id="rId6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rgbClr val="FFFF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FF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FF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FF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FFFF"/>
        </a:solidFill>
        <a:latin typeface="Times New Roman" panose="02020603050405020304" pitchFamily="18" charset="0"/>
        <a:ea typeface="+mn-ea"/>
        <a:cs typeface="+mn-cs"/>
      </a:defRPr>
    </a:lvl5pPr>
    <a:lvl6pPr marL="2286000" algn="l" defTabSz="914400" rtl="0" eaLnBrk="1" latinLnBrk="0" hangingPunct="1">
      <a:defRPr sz="2000" kern="1200">
        <a:solidFill>
          <a:srgbClr val="FFFFFF"/>
        </a:solidFill>
        <a:latin typeface="Times New Roman" panose="02020603050405020304" pitchFamily="18" charset="0"/>
        <a:ea typeface="+mn-ea"/>
        <a:cs typeface="+mn-cs"/>
      </a:defRPr>
    </a:lvl6pPr>
    <a:lvl7pPr marL="2743200" algn="l" defTabSz="914400" rtl="0" eaLnBrk="1" latinLnBrk="0" hangingPunct="1">
      <a:defRPr sz="2000" kern="1200">
        <a:solidFill>
          <a:srgbClr val="FFFFFF"/>
        </a:solidFill>
        <a:latin typeface="Times New Roman" panose="02020603050405020304" pitchFamily="18" charset="0"/>
        <a:ea typeface="+mn-ea"/>
        <a:cs typeface="+mn-cs"/>
      </a:defRPr>
    </a:lvl7pPr>
    <a:lvl8pPr marL="3200400" algn="l" defTabSz="914400" rtl="0" eaLnBrk="1" latinLnBrk="0" hangingPunct="1">
      <a:defRPr sz="2000" kern="1200">
        <a:solidFill>
          <a:srgbClr val="FFFFFF"/>
        </a:solidFill>
        <a:latin typeface="Times New Roman" panose="02020603050405020304" pitchFamily="18" charset="0"/>
        <a:ea typeface="+mn-ea"/>
        <a:cs typeface="+mn-cs"/>
      </a:defRPr>
    </a:lvl8pPr>
    <a:lvl9pPr marL="3657600" algn="l" defTabSz="914400" rtl="0" eaLnBrk="1" latinLnBrk="0" hangingPunct="1">
      <a:defRPr sz="2000" kern="1200">
        <a:solidFill>
          <a:srgbClr val="FFFF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22222"/>
    <a:srgbClr val="FFFFFF"/>
    <a:srgbClr val="18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595" autoAdjust="0"/>
  </p:normalViewPr>
  <p:slideViewPr>
    <p:cSldViewPr>
      <p:cViewPr varScale="1">
        <p:scale>
          <a:sx n="95" d="100"/>
          <a:sy n="95" d="100"/>
        </p:scale>
        <p:origin x="8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417E6B10-5F55-4D4E-98A6-DA07493C0555}" type="slidenum">
              <a:rPr lang="en-US" altLang="en-US"/>
              <a:pPr>
                <a:defRPr/>
              </a:pPr>
              <a:t>‹#›</a:t>
            </a:fld>
            <a:endParaRPr lang="en-US" altLang="en-US"/>
          </a:p>
        </p:txBody>
      </p:sp>
    </p:spTree>
    <p:extLst>
      <p:ext uri="{BB962C8B-B14F-4D97-AF65-F5344CB8AC3E}">
        <p14:creationId xmlns:p14="http://schemas.microsoft.com/office/powerpoint/2010/main" val="402005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52F3C194-1986-4144-82C0-A9E9343F9994}" type="slidenum">
              <a:rPr lang="en-US" altLang="en-US"/>
              <a:pPr>
                <a:defRPr/>
              </a:pPr>
              <a:t>‹#›</a:t>
            </a:fld>
            <a:endParaRPr lang="en-US" altLang="en-US"/>
          </a:p>
        </p:txBody>
      </p:sp>
    </p:spTree>
    <p:extLst>
      <p:ext uri="{BB962C8B-B14F-4D97-AF65-F5344CB8AC3E}">
        <p14:creationId xmlns:p14="http://schemas.microsoft.com/office/powerpoint/2010/main" val="285552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33D210-0ABF-43DC-ACB2-25548808311B}"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344777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B0E5B3C-F3C7-4917-8821-D893589BD8F3}"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36749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3D222-7F84-4C91-AAE9-689FA261B9C8}"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173979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54A271-4F0F-4895-9F46-551F62940279}"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4532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0E13FEE-96B0-493A-929C-A4549286E7DA}"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24278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CC79578-470A-4FB9-834D-C01A3A90B0F0}"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111248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4777006-917A-4CEB-A297-4335421D5319}"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225502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A0B3F3C-C2B9-4630-B35E-39B3BB5D7C3A}"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161071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EA0F40-2FD2-43D7-BFED-AE2443411535}"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92521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F0E7E6-FCD5-4CD7-B0BB-FA353659FFEA}"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186797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2E99EB2-09EE-48CD-BD79-D64F235D9484}"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207449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7C86D6-BC95-4A7E-A8B6-E3D790412DB8}"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14885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96A4AAC-154B-486B-88B9-4C024F27EFFC}"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220021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B221CC7-F32E-4119-BC32-393FD2422CD3}"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170865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FB8E06D-788E-44A5-BFB7-81F236DF07B2}"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222575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EFA3E69-7AB9-4B09-8413-47763122531E}" type="slidenum">
              <a:rPr lang="en-US" altLang="en-US"/>
              <a:pPr eaLnBrk="1" hangingPunct="1">
                <a:spcBef>
                  <a:spcPct val="0"/>
                </a:spcBef>
              </a:pPr>
              <a:t>50</a:t>
            </a:fld>
            <a:endParaRPr lang="en-US" altLang="en-US"/>
          </a:p>
        </p:txBody>
      </p:sp>
    </p:spTree>
    <p:extLst>
      <p:ext uri="{BB962C8B-B14F-4D97-AF65-F5344CB8AC3E}">
        <p14:creationId xmlns:p14="http://schemas.microsoft.com/office/powerpoint/2010/main" val="3261961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101424-8012-4531-9AA3-F1BBF66A8B9F}"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3112631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949F56A-7C8E-4998-9CF2-D82AC6D490DD}" type="slidenum">
              <a:rPr lang="en-US" altLang="en-US"/>
              <a:pPr eaLnBrk="1" hangingPunct="1">
                <a:spcBef>
                  <a:spcPct val="0"/>
                </a:spcBef>
              </a:pPr>
              <a:t>52</a:t>
            </a:fld>
            <a:endParaRPr lang="en-US" altLang="en-US"/>
          </a:p>
        </p:txBody>
      </p:sp>
    </p:spTree>
    <p:extLst>
      <p:ext uri="{BB962C8B-B14F-4D97-AF65-F5344CB8AC3E}">
        <p14:creationId xmlns:p14="http://schemas.microsoft.com/office/powerpoint/2010/main" val="415734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BF08A0E-2CAA-4EB1-9481-9B9067321BFC}" type="slidenum">
              <a:rPr lang="en-US" altLang="en-US"/>
              <a:pPr eaLnBrk="1" hangingPunct="1">
                <a:spcBef>
                  <a:spcPct val="0"/>
                </a:spcBef>
              </a:pPr>
              <a:t>53</a:t>
            </a:fld>
            <a:endParaRPr lang="en-US" altLang="en-US"/>
          </a:p>
        </p:txBody>
      </p:sp>
    </p:spTree>
    <p:extLst>
      <p:ext uri="{BB962C8B-B14F-4D97-AF65-F5344CB8AC3E}">
        <p14:creationId xmlns:p14="http://schemas.microsoft.com/office/powerpoint/2010/main" val="2211220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04AAA4E-D7FA-4D8B-BE1C-65CB219CEA28}" type="slidenum">
              <a:rPr lang="en-US" altLang="en-US"/>
              <a:pPr eaLnBrk="1" hangingPunct="1">
                <a:spcBef>
                  <a:spcPct val="0"/>
                </a:spcBef>
              </a:pPr>
              <a:t>54</a:t>
            </a:fld>
            <a:endParaRPr lang="en-US" altLang="en-US"/>
          </a:p>
        </p:txBody>
      </p:sp>
    </p:spTree>
    <p:extLst>
      <p:ext uri="{BB962C8B-B14F-4D97-AF65-F5344CB8AC3E}">
        <p14:creationId xmlns:p14="http://schemas.microsoft.com/office/powerpoint/2010/main" val="4276295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AB7D6BB-BA64-4462-9CBA-9D0470CC7254}"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3573845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FB8E06D-788E-44A5-BFB7-81F236DF07B2}" type="slidenum">
              <a:rPr lang="en-US" altLang="en-US"/>
              <a:pPr eaLnBrk="1" hangingPunct="1">
                <a:spcBef>
                  <a:spcPct val="0"/>
                </a:spcBef>
              </a:pPr>
              <a:t>56</a:t>
            </a:fld>
            <a:endParaRPr lang="en-US" altLang="en-US"/>
          </a:p>
        </p:txBody>
      </p:sp>
    </p:spTree>
    <p:extLst>
      <p:ext uri="{BB962C8B-B14F-4D97-AF65-F5344CB8AC3E}">
        <p14:creationId xmlns:p14="http://schemas.microsoft.com/office/powerpoint/2010/main" val="346861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925562F-FF55-4199-A8A5-E922F31088DD}"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3482604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2BAC95-2CF6-4941-87C8-0095F3077B8D}" type="slidenum">
              <a:rPr lang="en-US" altLang="en-US"/>
              <a:pPr eaLnBrk="1" hangingPunct="1">
                <a:spcBef>
                  <a:spcPct val="0"/>
                </a:spcBef>
              </a:pPr>
              <a:t>57</a:t>
            </a:fld>
            <a:endParaRPr lang="en-US" altLang="en-US"/>
          </a:p>
        </p:txBody>
      </p:sp>
    </p:spTree>
    <p:extLst>
      <p:ext uri="{BB962C8B-B14F-4D97-AF65-F5344CB8AC3E}">
        <p14:creationId xmlns:p14="http://schemas.microsoft.com/office/powerpoint/2010/main" val="3002387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37099CA-7677-4A57-9232-A85615766D1F}" type="slidenum">
              <a:rPr lang="en-US" altLang="en-US"/>
              <a:pPr eaLnBrk="1" hangingPunct="1">
                <a:spcBef>
                  <a:spcPct val="0"/>
                </a:spcBef>
              </a:pPr>
              <a:t>58</a:t>
            </a:fld>
            <a:endParaRPr lang="en-US" altLang="en-US"/>
          </a:p>
        </p:txBody>
      </p:sp>
    </p:spTree>
    <p:extLst>
      <p:ext uri="{BB962C8B-B14F-4D97-AF65-F5344CB8AC3E}">
        <p14:creationId xmlns:p14="http://schemas.microsoft.com/office/powerpoint/2010/main" val="1107487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26A551F-6221-4D61-9845-3D9FEF428EEA}" type="slidenum">
              <a:rPr lang="en-US" altLang="en-US"/>
              <a:pPr eaLnBrk="1" hangingPunct="1">
                <a:spcBef>
                  <a:spcPct val="0"/>
                </a:spcBef>
              </a:pPr>
              <a:t>59</a:t>
            </a:fld>
            <a:endParaRPr lang="en-US" altLang="en-US"/>
          </a:p>
        </p:txBody>
      </p:sp>
    </p:spTree>
    <p:extLst>
      <p:ext uri="{BB962C8B-B14F-4D97-AF65-F5344CB8AC3E}">
        <p14:creationId xmlns:p14="http://schemas.microsoft.com/office/powerpoint/2010/main" val="270341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8F45942-1546-413A-BB97-6FE91E0D536B}" type="slidenum">
              <a:rPr lang="en-US" altLang="en-US"/>
              <a:pPr eaLnBrk="1" hangingPunct="1">
                <a:spcBef>
                  <a:spcPct val="0"/>
                </a:spcBef>
              </a:pPr>
              <a:t>60</a:t>
            </a:fld>
            <a:endParaRPr lang="en-US" altLang="en-US"/>
          </a:p>
        </p:txBody>
      </p:sp>
    </p:spTree>
    <p:extLst>
      <p:ext uri="{BB962C8B-B14F-4D97-AF65-F5344CB8AC3E}">
        <p14:creationId xmlns:p14="http://schemas.microsoft.com/office/powerpoint/2010/main" val="1910479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10DD32-BF39-4551-B146-DE9FC05AB57E}" type="slidenum">
              <a:rPr lang="en-US" altLang="en-US"/>
              <a:pPr eaLnBrk="1" hangingPunct="1">
                <a:spcBef>
                  <a:spcPct val="0"/>
                </a:spcBef>
              </a:pPr>
              <a:t>61</a:t>
            </a:fld>
            <a:endParaRPr lang="en-US" altLang="en-US"/>
          </a:p>
        </p:txBody>
      </p:sp>
    </p:spTree>
    <p:extLst>
      <p:ext uri="{BB962C8B-B14F-4D97-AF65-F5344CB8AC3E}">
        <p14:creationId xmlns:p14="http://schemas.microsoft.com/office/powerpoint/2010/main" val="3614357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03BD7EC-BB65-439B-9739-B21046721680}" type="slidenum">
              <a:rPr lang="en-US" altLang="en-US"/>
              <a:pPr eaLnBrk="1" hangingPunct="1">
                <a:spcBef>
                  <a:spcPct val="0"/>
                </a:spcBef>
              </a:pPr>
              <a:t>62</a:t>
            </a:fld>
            <a:endParaRPr lang="en-US" altLang="en-US"/>
          </a:p>
        </p:txBody>
      </p:sp>
    </p:spTree>
    <p:extLst>
      <p:ext uri="{BB962C8B-B14F-4D97-AF65-F5344CB8AC3E}">
        <p14:creationId xmlns:p14="http://schemas.microsoft.com/office/powerpoint/2010/main" val="3091617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FB8E06D-788E-44A5-BFB7-81F236DF07B2}" type="slidenum">
              <a:rPr lang="en-US" altLang="en-US"/>
              <a:pPr eaLnBrk="1" hangingPunct="1">
                <a:spcBef>
                  <a:spcPct val="0"/>
                </a:spcBef>
              </a:pPr>
              <a:t>63</a:t>
            </a:fld>
            <a:endParaRPr lang="en-US" altLang="en-US"/>
          </a:p>
        </p:txBody>
      </p:sp>
    </p:spTree>
    <p:extLst>
      <p:ext uri="{BB962C8B-B14F-4D97-AF65-F5344CB8AC3E}">
        <p14:creationId xmlns:p14="http://schemas.microsoft.com/office/powerpoint/2010/main" val="3890879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6DF196-686D-44A1-A4C8-87372FF5806E}"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3837117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6F7606-AC36-400D-8218-C85B808FB44B}" type="slidenum">
              <a:rPr lang="en-US" altLang="en-US" smtClean="0"/>
              <a:pPr>
                <a:spcBef>
                  <a:spcPct val="0"/>
                </a:spcBef>
              </a:pPr>
              <a:t>65</a:t>
            </a:fld>
            <a:endParaRPr lang="en-US" altLang="en-US" smtClean="0"/>
          </a:p>
        </p:txBody>
      </p:sp>
    </p:spTree>
    <p:extLst>
      <p:ext uri="{BB962C8B-B14F-4D97-AF65-F5344CB8AC3E}">
        <p14:creationId xmlns:p14="http://schemas.microsoft.com/office/powerpoint/2010/main" val="81518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12CB15-1E7F-4858-9001-5BEEC8769908}"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318738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7D4D558-0953-4706-94EC-7269BBF9555D}"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4071671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5CED65-BBA3-4BBC-93CD-F53F1F0F98ED}" type="slidenum">
              <a:rPr lang="en-US" altLang="en-US"/>
              <a:pPr eaLnBrk="1" hangingPunct="1">
                <a:spcBef>
                  <a:spcPct val="0"/>
                </a:spcBef>
              </a:pPr>
              <a:t>67</a:t>
            </a:fld>
            <a:endParaRPr lang="en-US" altLang="en-US"/>
          </a:p>
        </p:txBody>
      </p:sp>
    </p:spTree>
    <p:extLst>
      <p:ext uri="{BB962C8B-B14F-4D97-AF65-F5344CB8AC3E}">
        <p14:creationId xmlns:p14="http://schemas.microsoft.com/office/powerpoint/2010/main" val="246380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6A81476-3735-439B-8C52-050260BBC87C}"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406151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C16A16-3897-40B7-B137-E4F023EFD42E}"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274231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4CE1C0D-44DE-4978-BCCF-31FB1391C526}"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65483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7E1CBB-98F2-4DC5-897D-E74AE0E52D35}" type="slidenum">
              <a:rPr lang="en-US" altLang="en-US"/>
              <a:pPr eaLnBrk="1" hangingPunct="1">
                <a:spcBef>
                  <a:spcPct val="0"/>
                </a:spcBef>
              </a:pPr>
              <a:t>35</a:t>
            </a:fld>
            <a:endParaRPr lang="en-US" altLang="en-US"/>
          </a:p>
        </p:txBody>
      </p:sp>
    </p:spTree>
    <p:extLst>
      <p:ext uri="{BB962C8B-B14F-4D97-AF65-F5344CB8AC3E}">
        <p14:creationId xmlns:p14="http://schemas.microsoft.com/office/powerpoint/2010/main" val="226576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50E5B7-400B-4FC7-B8F1-ABCB8DD56E96}" type="slidenum">
              <a:rPr lang="en-US" altLang="en-US"/>
              <a:pPr eaLnBrk="1" hangingPunct="1">
                <a:spcBef>
                  <a:spcPct val="0"/>
                </a:spcBef>
              </a:pPr>
              <a:t>36</a:t>
            </a:fld>
            <a:endParaRPr lang="en-US" altLang="en-US"/>
          </a:p>
        </p:txBody>
      </p:sp>
    </p:spTree>
    <p:extLst>
      <p:ext uri="{BB962C8B-B14F-4D97-AF65-F5344CB8AC3E}">
        <p14:creationId xmlns:p14="http://schemas.microsoft.com/office/powerpoint/2010/main" val="2684560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457200" y="1295400"/>
            <a:ext cx="8229600" cy="2057400"/>
          </a:xfrm>
        </p:spPr>
        <p:txBody>
          <a:bodyPr/>
          <a:lstStyle>
            <a:lvl1pPr>
              <a:defRPr b="1" smtClean="0"/>
            </a:lvl1pPr>
          </a:lstStyle>
          <a:p>
            <a:r>
              <a:rPr lang="en-US" smtClean="0"/>
              <a:t>Click to edit Master title style</a:t>
            </a:r>
          </a:p>
        </p:txBody>
      </p:sp>
      <p:sp>
        <p:nvSpPr>
          <p:cNvPr id="109571" name="Rectangle 3"/>
          <p:cNvSpPr>
            <a:spLocks noGrp="1" noChangeArrowheads="1"/>
          </p:cNvSpPr>
          <p:nvPr>
            <p:ph type="subTitle" idx="1"/>
          </p:nvPr>
        </p:nvSpPr>
        <p:spPr>
          <a:xfrm>
            <a:off x="762000" y="3886200"/>
            <a:ext cx="7772400" cy="1752600"/>
          </a:xfrm>
        </p:spPr>
        <p:txBody>
          <a:bodyPr/>
          <a:lstStyle>
            <a:lvl1pPr marL="0" indent="0" algn="ctr">
              <a:buFontTx/>
              <a:buNone/>
              <a:defRPr sz="3400" i="1" smtClean="0"/>
            </a:lvl1pPr>
          </a:lstStyle>
          <a:p>
            <a:r>
              <a:rPr lang="en-US" smtClean="0"/>
              <a:t>Click to edit Master subtitle style</a:t>
            </a:r>
          </a:p>
        </p:txBody>
      </p:sp>
      <p:sp>
        <p:nvSpPr>
          <p:cNvPr id="4" name="Rectangle 3"/>
          <p:cNvSpPr>
            <a:spLocks noGrp="1" noChangeArrowheads="1"/>
          </p:cNvSpPr>
          <p:nvPr>
            <p:ph type="ftr" sz="quarter" idx="10"/>
          </p:nvPr>
        </p:nvSpPr>
        <p:spPr>
          <a:xfrm>
            <a:off x="3124200" y="6245225"/>
            <a:ext cx="2895600" cy="476250"/>
          </a:xfrm>
        </p:spPr>
        <p:txBody>
          <a:bodyPr/>
          <a:lstStyle>
            <a:lvl1pPr>
              <a:defRPr/>
            </a:lvl1pPr>
          </a:lstStyle>
          <a:p>
            <a:pPr>
              <a:defRPr/>
            </a:pPr>
            <a:r>
              <a:rPr lang="en-US"/>
              <a:t>Concepts of Database Management 7e</a:t>
            </a:r>
          </a:p>
        </p:txBody>
      </p:sp>
      <p:sp>
        <p:nvSpPr>
          <p:cNvPr id="5" name="Rectangle 4"/>
          <p:cNvSpPr>
            <a:spLocks noGrp="1" noChangeArrowheads="1"/>
          </p:cNvSpPr>
          <p:nvPr>
            <p:ph type="sldNum" sz="quarter" idx="11"/>
          </p:nvPr>
        </p:nvSpPr>
        <p:spPr>
          <a:xfrm>
            <a:off x="6553200" y="6245225"/>
            <a:ext cx="2133600" cy="476250"/>
          </a:xfrm>
        </p:spPr>
        <p:txBody>
          <a:bodyPr/>
          <a:lstStyle>
            <a:lvl1pPr>
              <a:defRPr/>
            </a:lvl1pPr>
          </a:lstStyle>
          <a:p>
            <a:pPr>
              <a:defRPr/>
            </a:pPr>
            <a:fld id="{BEC23363-A390-4BA1-AC1C-5BB553855BBC}" type="slidenum">
              <a:rPr lang="en-US" altLang="en-US"/>
              <a:pPr>
                <a:defRPr/>
              </a:pPr>
              <a:t>‹#›</a:t>
            </a:fld>
            <a:endParaRPr lang="en-US" altLang="en-US"/>
          </a:p>
        </p:txBody>
      </p:sp>
    </p:spTree>
    <p:extLst>
      <p:ext uri="{BB962C8B-B14F-4D97-AF65-F5344CB8AC3E}">
        <p14:creationId xmlns:p14="http://schemas.microsoft.com/office/powerpoint/2010/main" val="79228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5" name="Rectangle 6"/>
          <p:cNvSpPr>
            <a:spLocks noGrp="1" noChangeArrowheads="1"/>
          </p:cNvSpPr>
          <p:nvPr>
            <p:ph type="sldNum" sz="quarter" idx="11"/>
          </p:nvPr>
        </p:nvSpPr>
        <p:spPr>
          <a:ln/>
        </p:spPr>
        <p:txBody>
          <a:bodyPr/>
          <a:lstStyle>
            <a:lvl1pPr>
              <a:defRPr/>
            </a:lvl1pPr>
          </a:lstStyle>
          <a:p>
            <a:pPr>
              <a:defRPr/>
            </a:pPr>
            <a:fld id="{23FE8E61-6FA6-4D85-AED4-B8A3DA17B39A}" type="slidenum">
              <a:rPr lang="en-US" altLang="en-US"/>
              <a:pPr>
                <a:defRPr/>
              </a:pPr>
              <a:t>‹#›</a:t>
            </a:fld>
            <a:endParaRPr lang="en-US" altLang="en-US"/>
          </a:p>
        </p:txBody>
      </p:sp>
    </p:spTree>
    <p:extLst>
      <p:ext uri="{BB962C8B-B14F-4D97-AF65-F5344CB8AC3E}">
        <p14:creationId xmlns:p14="http://schemas.microsoft.com/office/powerpoint/2010/main" val="30602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5" name="Rectangle 6"/>
          <p:cNvSpPr>
            <a:spLocks noGrp="1" noChangeArrowheads="1"/>
          </p:cNvSpPr>
          <p:nvPr>
            <p:ph type="sldNum" sz="quarter" idx="11"/>
          </p:nvPr>
        </p:nvSpPr>
        <p:spPr>
          <a:ln/>
        </p:spPr>
        <p:txBody>
          <a:bodyPr/>
          <a:lstStyle>
            <a:lvl1pPr>
              <a:defRPr/>
            </a:lvl1pPr>
          </a:lstStyle>
          <a:p>
            <a:pPr>
              <a:defRPr/>
            </a:pPr>
            <a:fld id="{6C5F2EB3-42BD-4EDB-90CF-11F50E2F245D}" type="slidenum">
              <a:rPr lang="en-US" altLang="en-US"/>
              <a:pPr>
                <a:defRPr/>
              </a:pPr>
              <a:t>‹#›</a:t>
            </a:fld>
            <a:endParaRPr lang="en-US" altLang="en-US"/>
          </a:p>
        </p:txBody>
      </p:sp>
    </p:spTree>
    <p:extLst>
      <p:ext uri="{BB962C8B-B14F-4D97-AF65-F5344CB8AC3E}">
        <p14:creationId xmlns:p14="http://schemas.microsoft.com/office/powerpoint/2010/main" val="226817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676400"/>
            <a:ext cx="39624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 y="4038600"/>
            <a:ext cx="39624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76400"/>
            <a:ext cx="396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7" name="Rectangle 6"/>
          <p:cNvSpPr>
            <a:spLocks noGrp="1" noChangeArrowheads="1"/>
          </p:cNvSpPr>
          <p:nvPr>
            <p:ph type="sldNum" sz="quarter" idx="11"/>
          </p:nvPr>
        </p:nvSpPr>
        <p:spPr>
          <a:ln/>
        </p:spPr>
        <p:txBody>
          <a:bodyPr/>
          <a:lstStyle>
            <a:lvl1pPr>
              <a:defRPr/>
            </a:lvl1pPr>
          </a:lstStyle>
          <a:p>
            <a:pPr>
              <a:defRPr/>
            </a:pPr>
            <a:fld id="{5BDA1F80-002A-4D64-B9B5-AA3DD2C9A128}" type="slidenum">
              <a:rPr lang="en-US" altLang="en-US"/>
              <a:pPr>
                <a:defRPr/>
              </a:pPr>
              <a:t>‹#›</a:t>
            </a:fld>
            <a:endParaRPr lang="en-US" altLang="en-US"/>
          </a:p>
        </p:txBody>
      </p:sp>
    </p:spTree>
    <p:extLst>
      <p:ext uri="{BB962C8B-B14F-4D97-AF65-F5344CB8AC3E}">
        <p14:creationId xmlns:p14="http://schemas.microsoft.com/office/powerpoint/2010/main" val="83730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5" name="Rectangle 6"/>
          <p:cNvSpPr>
            <a:spLocks noGrp="1" noChangeArrowheads="1"/>
          </p:cNvSpPr>
          <p:nvPr>
            <p:ph type="sldNum" sz="quarter" idx="11"/>
          </p:nvPr>
        </p:nvSpPr>
        <p:spPr>
          <a:ln/>
        </p:spPr>
        <p:txBody>
          <a:bodyPr/>
          <a:lstStyle>
            <a:lvl1pPr>
              <a:defRPr/>
            </a:lvl1pPr>
          </a:lstStyle>
          <a:p>
            <a:pPr>
              <a:defRPr/>
            </a:pPr>
            <a:fld id="{5A0FBEF6-2F55-434A-A9D2-EF26024FE898}" type="slidenum">
              <a:rPr lang="en-US" altLang="en-US"/>
              <a:pPr>
                <a:defRPr/>
              </a:pPr>
              <a:t>‹#›</a:t>
            </a:fld>
            <a:endParaRPr lang="en-US" altLang="en-US"/>
          </a:p>
        </p:txBody>
      </p:sp>
    </p:spTree>
    <p:extLst>
      <p:ext uri="{BB962C8B-B14F-4D97-AF65-F5344CB8AC3E}">
        <p14:creationId xmlns:p14="http://schemas.microsoft.com/office/powerpoint/2010/main" val="333254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5" name="Rectangle 6"/>
          <p:cNvSpPr>
            <a:spLocks noGrp="1" noChangeArrowheads="1"/>
          </p:cNvSpPr>
          <p:nvPr>
            <p:ph type="sldNum" sz="quarter" idx="11"/>
          </p:nvPr>
        </p:nvSpPr>
        <p:spPr>
          <a:ln/>
        </p:spPr>
        <p:txBody>
          <a:bodyPr/>
          <a:lstStyle>
            <a:lvl1pPr>
              <a:defRPr/>
            </a:lvl1pPr>
          </a:lstStyle>
          <a:p>
            <a:pPr>
              <a:defRPr/>
            </a:pPr>
            <a:fld id="{F2FA2DE3-2EEF-4588-988C-1984467D17EA}" type="slidenum">
              <a:rPr lang="en-US" altLang="en-US"/>
              <a:pPr>
                <a:defRPr/>
              </a:pPr>
              <a:t>‹#›</a:t>
            </a:fld>
            <a:endParaRPr lang="en-US" altLang="en-US"/>
          </a:p>
        </p:txBody>
      </p:sp>
    </p:spTree>
    <p:extLst>
      <p:ext uri="{BB962C8B-B14F-4D97-AF65-F5344CB8AC3E}">
        <p14:creationId xmlns:p14="http://schemas.microsoft.com/office/powerpoint/2010/main" val="114711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6" name="Rectangle 6"/>
          <p:cNvSpPr>
            <a:spLocks noGrp="1" noChangeArrowheads="1"/>
          </p:cNvSpPr>
          <p:nvPr>
            <p:ph type="sldNum" sz="quarter" idx="11"/>
          </p:nvPr>
        </p:nvSpPr>
        <p:spPr>
          <a:ln/>
        </p:spPr>
        <p:txBody>
          <a:bodyPr/>
          <a:lstStyle>
            <a:lvl1pPr>
              <a:defRPr/>
            </a:lvl1pPr>
          </a:lstStyle>
          <a:p>
            <a:pPr>
              <a:defRPr/>
            </a:pPr>
            <a:fld id="{9723801F-FDE0-4CDD-BDD0-AAC6A9FF46C0}" type="slidenum">
              <a:rPr lang="en-US" altLang="en-US"/>
              <a:pPr>
                <a:defRPr/>
              </a:pPr>
              <a:t>‹#›</a:t>
            </a:fld>
            <a:endParaRPr lang="en-US" altLang="en-US"/>
          </a:p>
        </p:txBody>
      </p:sp>
    </p:spTree>
    <p:extLst>
      <p:ext uri="{BB962C8B-B14F-4D97-AF65-F5344CB8AC3E}">
        <p14:creationId xmlns:p14="http://schemas.microsoft.com/office/powerpoint/2010/main" val="178416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8" name="Rectangle 6"/>
          <p:cNvSpPr>
            <a:spLocks noGrp="1" noChangeArrowheads="1"/>
          </p:cNvSpPr>
          <p:nvPr>
            <p:ph type="sldNum" sz="quarter" idx="11"/>
          </p:nvPr>
        </p:nvSpPr>
        <p:spPr>
          <a:ln/>
        </p:spPr>
        <p:txBody>
          <a:bodyPr/>
          <a:lstStyle>
            <a:lvl1pPr>
              <a:defRPr/>
            </a:lvl1pPr>
          </a:lstStyle>
          <a:p>
            <a:pPr>
              <a:defRPr/>
            </a:pPr>
            <a:fld id="{ECE11138-F0F0-44C3-ACBD-D277D6FC35C7}" type="slidenum">
              <a:rPr lang="en-US" altLang="en-US"/>
              <a:pPr>
                <a:defRPr/>
              </a:pPr>
              <a:t>‹#›</a:t>
            </a:fld>
            <a:endParaRPr lang="en-US" altLang="en-US"/>
          </a:p>
        </p:txBody>
      </p:sp>
    </p:spTree>
    <p:extLst>
      <p:ext uri="{BB962C8B-B14F-4D97-AF65-F5344CB8AC3E}">
        <p14:creationId xmlns:p14="http://schemas.microsoft.com/office/powerpoint/2010/main" val="169619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4" name="Rectangle 6"/>
          <p:cNvSpPr>
            <a:spLocks noGrp="1" noChangeArrowheads="1"/>
          </p:cNvSpPr>
          <p:nvPr>
            <p:ph type="sldNum" sz="quarter" idx="11"/>
          </p:nvPr>
        </p:nvSpPr>
        <p:spPr>
          <a:ln/>
        </p:spPr>
        <p:txBody>
          <a:bodyPr/>
          <a:lstStyle>
            <a:lvl1pPr>
              <a:defRPr/>
            </a:lvl1pPr>
          </a:lstStyle>
          <a:p>
            <a:pPr>
              <a:defRPr/>
            </a:pPr>
            <a:fld id="{BE4BA7E5-6213-4A06-97A2-7164C6EE81B9}" type="slidenum">
              <a:rPr lang="en-US" altLang="en-US"/>
              <a:pPr>
                <a:defRPr/>
              </a:pPr>
              <a:t>‹#›</a:t>
            </a:fld>
            <a:endParaRPr lang="en-US" altLang="en-US"/>
          </a:p>
        </p:txBody>
      </p:sp>
    </p:spTree>
    <p:extLst>
      <p:ext uri="{BB962C8B-B14F-4D97-AF65-F5344CB8AC3E}">
        <p14:creationId xmlns:p14="http://schemas.microsoft.com/office/powerpoint/2010/main" val="157975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3" name="Rectangle 6"/>
          <p:cNvSpPr>
            <a:spLocks noGrp="1" noChangeArrowheads="1"/>
          </p:cNvSpPr>
          <p:nvPr>
            <p:ph type="sldNum" sz="quarter" idx="11"/>
          </p:nvPr>
        </p:nvSpPr>
        <p:spPr>
          <a:ln/>
        </p:spPr>
        <p:txBody>
          <a:bodyPr/>
          <a:lstStyle>
            <a:lvl1pPr>
              <a:defRPr/>
            </a:lvl1pPr>
          </a:lstStyle>
          <a:p>
            <a:pPr>
              <a:defRPr/>
            </a:pPr>
            <a:fld id="{E3ABE0AA-F5AB-43DA-AA01-2A1FA2A71DC6}" type="slidenum">
              <a:rPr lang="en-US" altLang="en-US"/>
              <a:pPr>
                <a:defRPr/>
              </a:pPr>
              <a:t>‹#›</a:t>
            </a:fld>
            <a:endParaRPr lang="en-US" altLang="en-US"/>
          </a:p>
        </p:txBody>
      </p:sp>
    </p:spTree>
    <p:extLst>
      <p:ext uri="{BB962C8B-B14F-4D97-AF65-F5344CB8AC3E}">
        <p14:creationId xmlns:p14="http://schemas.microsoft.com/office/powerpoint/2010/main" val="379958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6" name="Rectangle 6"/>
          <p:cNvSpPr>
            <a:spLocks noGrp="1" noChangeArrowheads="1"/>
          </p:cNvSpPr>
          <p:nvPr>
            <p:ph type="sldNum" sz="quarter" idx="11"/>
          </p:nvPr>
        </p:nvSpPr>
        <p:spPr>
          <a:ln/>
        </p:spPr>
        <p:txBody>
          <a:bodyPr/>
          <a:lstStyle>
            <a:lvl1pPr>
              <a:defRPr/>
            </a:lvl1pPr>
          </a:lstStyle>
          <a:p>
            <a:pPr>
              <a:defRPr/>
            </a:pPr>
            <a:fld id="{9C12E9F3-1EB6-4203-95BC-E47E65BE9C6A}" type="slidenum">
              <a:rPr lang="en-US" altLang="en-US"/>
              <a:pPr>
                <a:defRPr/>
              </a:pPr>
              <a:t>‹#›</a:t>
            </a:fld>
            <a:endParaRPr lang="en-US" altLang="en-US"/>
          </a:p>
        </p:txBody>
      </p:sp>
    </p:spTree>
    <p:extLst>
      <p:ext uri="{BB962C8B-B14F-4D97-AF65-F5344CB8AC3E}">
        <p14:creationId xmlns:p14="http://schemas.microsoft.com/office/powerpoint/2010/main" val="350078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Concepts of Database Management 7e</a:t>
            </a:r>
          </a:p>
        </p:txBody>
      </p:sp>
      <p:sp>
        <p:nvSpPr>
          <p:cNvPr id="6" name="Rectangle 6"/>
          <p:cNvSpPr>
            <a:spLocks noGrp="1" noChangeArrowheads="1"/>
          </p:cNvSpPr>
          <p:nvPr>
            <p:ph type="sldNum" sz="quarter" idx="11"/>
          </p:nvPr>
        </p:nvSpPr>
        <p:spPr>
          <a:ln/>
        </p:spPr>
        <p:txBody>
          <a:bodyPr/>
          <a:lstStyle>
            <a:lvl1pPr>
              <a:defRPr/>
            </a:lvl1pPr>
          </a:lstStyle>
          <a:p>
            <a:pPr>
              <a:defRPr/>
            </a:pPr>
            <a:fld id="{09D63E7D-00B1-4D08-A25C-6D6A05A152C7}" type="slidenum">
              <a:rPr lang="en-US" altLang="en-US"/>
              <a:pPr>
                <a:defRPr/>
              </a:pPr>
              <a:t>‹#›</a:t>
            </a:fld>
            <a:endParaRPr lang="en-US" altLang="en-US"/>
          </a:p>
        </p:txBody>
      </p:sp>
    </p:spTree>
    <p:extLst>
      <p:ext uri="{BB962C8B-B14F-4D97-AF65-F5344CB8AC3E}">
        <p14:creationId xmlns:p14="http://schemas.microsoft.com/office/powerpoint/2010/main" val="166106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5"/>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rgbClr val="222222"/>
                </a:solidFill>
                <a:latin typeface="Arial" charset="0"/>
              </a:defRPr>
            </a:lvl1pPr>
          </a:lstStyle>
          <a:p>
            <a:pPr>
              <a:defRPr/>
            </a:pPr>
            <a:r>
              <a:rPr lang="en-US"/>
              <a:t>Concepts of Database Management 7e</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rgbClr val="222222"/>
                </a:solidFill>
                <a:latin typeface="Arial" panose="020B0604020202020204" pitchFamily="34" charset="0"/>
              </a:defRPr>
            </a:lvl1pPr>
          </a:lstStyle>
          <a:p>
            <a:pPr>
              <a:defRPr/>
            </a:pPr>
            <a:fld id="{6F79100C-0DB7-47F2-AFC0-1E6AF55977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1295400"/>
            <a:ext cx="8153400" cy="2057400"/>
          </a:xfrm>
        </p:spPr>
        <p:txBody>
          <a:bodyPr/>
          <a:lstStyle/>
          <a:p>
            <a:r>
              <a:rPr lang="en-US" altLang="en-US"/>
              <a:t>Concepts of Database Management</a:t>
            </a:r>
            <a:br>
              <a:rPr lang="en-US" altLang="en-US"/>
            </a:br>
            <a:r>
              <a:rPr lang="en-US" altLang="en-US"/>
              <a:t>Seventh Edition</a:t>
            </a:r>
          </a:p>
        </p:txBody>
      </p:sp>
      <p:sp>
        <p:nvSpPr>
          <p:cNvPr id="5123" name="Rectangle 3"/>
          <p:cNvSpPr>
            <a:spLocks noGrp="1" noChangeArrowheads="1"/>
          </p:cNvSpPr>
          <p:nvPr>
            <p:ph type="subTitle" idx="1"/>
          </p:nvPr>
        </p:nvSpPr>
        <p:spPr/>
        <p:txBody>
          <a:bodyPr/>
          <a:lstStyle/>
          <a:p>
            <a:r>
              <a:rPr lang="en-US" altLang="en-US"/>
              <a:t>Chapter 1</a:t>
            </a:r>
          </a:p>
          <a:p>
            <a:r>
              <a:rPr lang="en-US" altLang="en-US"/>
              <a:t>Introduction to Database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Hierarchy of Data - Field</a:t>
            </a:r>
          </a:p>
        </p:txBody>
      </p:sp>
      <p:sp>
        <p:nvSpPr>
          <p:cNvPr id="17411" name="Content Placeholder 2"/>
          <p:cNvSpPr>
            <a:spLocks noGrp="1"/>
          </p:cNvSpPr>
          <p:nvPr>
            <p:ph idx="1"/>
          </p:nvPr>
        </p:nvSpPr>
        <p:spPr/>
        <p:txBody>
          <a:bodyPr/>
          <a:lstStyle/>
          <a:p>
            <a:r>
              <a:rPr lang="en-US" altLang="en-US" sz="2800" smtClean="0"/>
              <a:t>A </a:t>
            </a:r>
            <a:r>
              <a:rPr lang="en-US" altLang="en-US" sz="2800" b="1" smtClean="0"/>
              <a:t>field </a:t>
            </a:r>
            <a:r>
              <a:rPr lang="en-US" altLang="en-US" sz="2800" smtClean="0"/>
              <a:t>is a basic fact or the most basic data element. For example your name, phone number, address, program, gender are example of fields. Another names for a field is </a:t>
            </a:r>
            <a:r>
              <a:rPr lang="en-US" altLang="en-US" sz="2800" b="1" smtClean="0"/>
              <a:t>column </a:t>
            </a:r>
            <a:r>
              <a:rPr lang="en-US" altLang="en-US" sz="2800" smtClean="0"/>
              <a:t>or </a:t>
            </a:r>
            <a:r>
              <a:rPr lang="en-US" altLang="en-US" sz="2800" b="1" smtClean="0"/>
              <a:t>attributes</a:t>
            </a:r>
            <a:r>
              <a:rPr lang="en-US" altLang="en-US" sz="2800" smtClean="0"/>
              <a:t>.</a:t>
            </a:r>
          </a:p>
          <a:p>
            <a:endParaRPr lang="en-US" altLang="en-US" smtClean="0"/>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846A8CB-70A9-4440-90B8-8FDAEAACD61E}" type="slidenum">
              <a:rPr lang="en-US" altLang="en-US" sz="2000" smtClean="0"/>
              <a:pPr>
                <a:spcBef>
                  <a:spcPct val="0"/>
                </a:spcBef>
                <a:buFontTx/>
                <a:buNone/>
              </a:pPr>
              <a:t>10</a:t>
            </a:fld>
            <a:endParaRPr lang="en-US" altLang="en-US" sz="2000" smtClean="0"/>
          </a:p>
        </p:txBody>
      </p:sp>
      <p:sp>
        <p:nvSpPr>
          <p:cNvPr id="17413" name="AutoShape 7"/>
          <p:cNvSpPr>
            <a:spLocks noChangeArrowheads="1"/>
          </p:cNvSpPr>
          <p:nvPr/>
        </p:nvSpPr>
        <p:spPr bwMode="auto">
          <a:xfrm>
            <a:off x="4184650" y="3581400"/>
            <a:ext cx="3130550" cy="2457450"/>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064" tIns="39428" rIns="77064" bIns="39428" anchor="ct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sp>
        <p:nvSpPr>
          <p:cNvPr id="17414" name="Line 8"/>
          <p:cNvSpPr>
            <a:spLocks noChangeShapeType="1"/>
          </p:cNvSpPr>
          <p:nvPr/>
        </p:nvSpPr>
        <p:spPr bwMode="auto">
          <a:xfrm>
            <a:off x="4495800" y="5588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7415" name="Line 9"/>
          <p:cNvSpPr>
            <a:spLocks noChangeShapeType="1"/>
          </p:cNvSpPr>
          <p:nvPr/>
        </p:nvSpPr>
        <p:spPr bwMode="auto">
          <a:xfrm>
            <a:off x="4724400" y="5181600"/>
            <a:ext cx="198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7416" name="Line 10"/>
          <p:cNvSpPr>
            <a:spLocks noChangeShapeType="1"/>
          </p:cNvSpPr>
          <p:nvPr/>
        </p:nvSpPr>
        <p:spPr bwMode="auto">
          <a:xfrm>
            <a:off x="5029200" y="4724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9" name="Text Box 12"/>
          <p:cNvSpPr txBox="1">
            <a:spLocks noChangeArrowheads="1"/>
          </p:cNvSpPr>
          <p:nvPr/>
        </p:nvSpPr>
        <p:spPr bwMode="auto">
          <a:xfrm>
            <a:off x="4343400" y="5638800"/>
            <a:ext cx="2743200" cy="387350"/>
          </a:xfrm>
          <a:prstGeom prst="rect">
            <a:avLst/>
          </a:prstGeom>
          <a:solidFill>
            <a:srgbClr val="FFFF00"/>
          </a:solid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Field</a:t>
            </a:r>
          </a:p>
        </p:txBody>
      </p:sp>
      <p:sp>
        <p:nvSpPr>
          <p:cNvPr id="10" name="Text Box 13"/>
          <p:cNvSpPr txBox="1">
            <a:spLocks noChangeArrowheads="1"/>
          </p:cNvSpPr>
          <p:nvPr/>
        </p:nvSpPr>
        <p:spPr bwMode="auto">
          <a:xfrm>
            <a:off x="5257800" y="5219700"/>
            <a:ext cx="1084263"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Record</a:t>
            </a:r>
          </a:p>
        </p:txBody>
      </p:sp>
      <p:sp>
        <p:nvSpPr>
          <p:cNvPr id="11" name="Text Box 14"/>
          <p:cNvSpPr txBox="1">
            <a:spLocks noChangeArrowheads="1"/>
          </p:cNvSpPr>
          <p:nvPr/>
        </p:nvSpPr>
        <p:spPr bwMode="auto">
          <a:xfrm>
            <a:off x="5334000" y="4724400"/>
            <a:ext cx="846138"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Table</a:t>
            </a:r>
          </a:p>
        </p:txBody>
      </p:sp>
      <p:sp>
        <p:nvSpPr>
          <p:cNvPr id="12" name="Text Box 15"/>
          <p:cNvSpPr txBox="1">
            <a:spLocks noChangeArrowheads="1"/>
          </p:cNvSpPr>
          <p:nvPr/>
        </p:nvSpPr>
        <p:spPr bwMode="auto">
          <a:xfrm>
            <a:off x="5183188" y="4268788"/>
            <a:ext cx="1365250"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Database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52400"/>
            <a:ext cx="8077200" cy="1143000"/>
          </a:xfrm>
        </p:spPr>
        <p:txBody>
          <a:bodyPr/>
          <a:lstStyle/>
          <a:p>
            <a:r>
              <a:rPr lang="en-US" altLang="en-US" smtClean="0"/>
              <a:t>Example - Field</a:t>
            </a:r>
          </a:p>
        </p:txBody>
      </p:sp>
      <p:graphicFrame>
        <p:nvGraphicFramePr>
          <p:cNvPr id="5" name="Content Placeholder 4"/>
          <p:cNvGraphicFramePr>
            <a:graphicFrameLocks noGrp="1"/>
          </p:cNvGraphicFramePr>
          <p:nvPr>
            <p:ph idx="1"/>
          </p:nvPr>
        </p:nvGraphicFramePr>
        <p:xfrm>
          <a:off x="266700" y="1905000"/>
          <a:ext cx="8686800" cy="2290796"/>
        </p:xfrm>
        <a:graphic>
          <a:graphicData uri="http://schemas.openxmlformats.org/drawingml/2006/table">
            <a:tbl>
              <a:tblPr firstRow="1" bandRow="1">
                <a:tableStyleId>{21E4AEA4-8DFA-4A89-87EB-49C32662AFE0}</a:tableStyleId>
              </a:tblPr>
              <a:tblGrid>
                <a:gridCol w="893035"/>
                <a:gridCol w="1588908"/>
                <a:gridCol w="1783897"/>
                <a:gridCol w="1085850"/>
                <a:gridCol w="1473654"/>
                <a:gridCol w="1861456"/>
              </a:tblGrid>
              <a:tr h="370676">
                <a:tc>
                  <a:txBody>
                    <a:bodyPr/>
                    <a:lstStyle/>
                    <a:p>
                      <a:r>
                        <a:rPr lang="en-US" sz="1800" dirty="0" smtClean="0"/>
                        <a:t>ID</a:t>
                      </a:r>
                      <a:endParaRPr lang="en-US" sz="1800" dirty="0"/>
                    </a:p>
                  </a:txBody>
                  <a:tcPr marT="45700" marB="45700"/>
                </a:tc>
                <a:tc>
                  <a:txBody>
                    <a:bodyPr/>
                    <a:lstStyle/>
                    <a:p>
                      <a:r>
                        <a:rPr lang="en-US" sz="1800" dirty="0" err="1" smtClean="0"/>
                        <a:t>Lastname</a:t>
                      </a:r>
                      <a:endParaRPr lang="en-US" sz="1800" dirty="0"/>
                    </a:p>
                  </a:txBody>
                  <a:tcPr marT="45700" marB="45700"/>
                </a:tc>
                <a:tc>
                  <a:txBody>
                    <a:bodyPr/>
                    <a:lstStyle/>
                    <a:p>
                      <a:r>
                        <a:rPr lang="en-US" sz="1800" dirty="0" err="1" smtClean="0"/>
                        <a:t>Firstname</a:t>
                      </a:r>
                      <a:endParaRPr lang="en-US" sz="1800" dirty="0"/>
                    </a:p>
                  </a:txBody>
                  <a:tcPr marT="45700" marB="45700"/>
                </a:tc>
                <a:tc>
                  <a:txBody>
                    <a:bodyPr/>
                    <a:lstStyle/>
                    <a:p>
                      <a:r>
                        <a:rPr lang="en-US" sz="1800" dirty="0" smtClean="0"/>
                        <a:t>Gender</a:t>
                      </a:r>
                      <a:endParaRPr lang="en-US" sz="1800" dirty="0"/>
                    </a:p>
                  </a:txBody>
                  <a:tcPr marT="45700" marB="45700"/>
                </a:tc>
                <a:tc>
                  <a:txBody>
                    <a:bodyPr/>
                    <a:lstStyle/>
                    <a:p>
                      <a:r>
                        <a:rPr lang="en-US" sz="1800" dirty="0" smtClean="0"/>
                        <a:t>Program</a:t>
                      </a:r>
                      <a:endParaRPr lang="en-US" sz="1800" dirty="0"/>
                    </a:p>
                  </a:txBody>
                  <a:tcPr marT="45700" marB="45700"/>
                </a:tc>
                <a:tc>
                  <a:txBody>
                    <a:bodyPr/>
                    <a:lstStyle/>
                    <a:p>
                      <a:r>
                        <a:rPr lang="en-US" sz="1800" dirty="0" smtClean="0"/>
                        <a:t>Email</a:t>
                      </a:r>
                      <a:endParaRPr lang="en-US" sz="1800" dirty="0"/>
                    </a:p>
                  </a:txBody>
                  <a:tcPr marT="45700" marB="45700"/>
                </a:tc>
              </a:tr>
              <a:tr h="640029">
                <a:tc>
                  <a:txBody>
                    <a:bodyPr/>
                    <a:lstStyle/>
                    <a:p>
                      <a:r>
                        <a:rPr lang="en-US" sz="1800" dirty="0" smtClean="0"/>
                        <a:t>101</a:t>
                      </a:r>
                      <a:endParaRPr lang="en-US" sz="1800" dirty="0"/>
                    </a:p>
                  </a:txBody>
                  <a:tcPr marT="45700" marB="45700"/>
                </a:tc>
                <a:tc>
                  <a:txBody>
                    <a:bodyPr/>
                    <a:lstStyle/>
                    <a:p>
                      <a:r>
                        <a:rPr lang="en-US" sz="1800" dirty="0" smtClean="0"/>
                        <a:t>Smith</a:t>
                      </a:r>
                      <a:endParaRPr lang="en-US" sz="1800" dirty="0"/>
                    </a:p>
                  </a:txBody>
                  <a:tcPr marT="45700" marB="45700"/>
                </a:tc>
                <a:tc>
                  <a:txBody>
                    <a:bodyPr/>
                    <a:lstStyle/>
                    <a:p>
                      <a:r>
                        <a:rPr lang="en-US" sz="1800" dirty="0" smtClean="0"/>
                        <a:t>George</a:t>
                      </a:r>
                      <a:endParaRPr lang="en-US" sz="1800" dirty="0"/>
                    </a:p>
                  </a:txBody>
                  <a:tcPr marT="45700" marB="45700"/>
                </a:tc>
                <a:tc>
                  <a:txBody>
                    <a:bodyPr/>
                    <a:lstStyle/>
                    <a:p>
                      <a:r>
                        <a:rPr lang="en-US" sz="1800" dirty="0" smtClean="0"/>
                        <a:t>M</a:t>
                      </a:r>
                      <a:endParaRPr lang="en-US" sz="1800" dirty="0"/>
                    </a:p>
                  </a:txBody>
                  <a:tcPr marT="45700" marB="45700"/>
                </a:tc>
                <a:tc>
                  <a:txBody>
                    <a:bodyPr/>
                    <a:lstStyle/>
                    <a:p>
                      <a:r>
                        <a:rPr lang="en-US" sz="1800" dirty="0" smtClean="0"/>
                        <a:t>CIS</a:t>
                      </a:r>
                      <a:endParaRPr lang="en-US" sz="1800" dirty="0"/>
                    </a:p>
                  </a:txBody>
                  <a:tcPr marT="45700" marB="45700"/>
                </a:tc>
                <a:tc>
                  <a:txBody>
                    <a:bodyPr/>
                    <a:lstStyle/>
                    <a:p>
                      <a:r>
                        <a:rPr lang="en-US" sz="1800" dirty="0" smtClean="0"/>
                        <a:t>g.smith@yahoo.com</a:t>
                      </a:r>
                      <a:endParaRPr lang="en-US" sz="1800" dirty="0"/>
                    </a:p>
                  </a:txBody>
                  <a:tcPr marT="45700" marB="45700"/>
                </a:tc>
              </a:tr>
              <a:tr h="640029">
                <a:tc>
                  <a:txBody>
                    <a:bodyPr/>
                    <a:lstStyle/>
                    <a:p>
                      <a:r>
                        <a:rPr lang="en-US" sz="1800" dirty="0" smtClean="0"/>
                        <a:t>102</a:t>
                      </a:r>
                      <a:endParaRPr lang="en-US" sz="1800" dirty="0"/>
                    </a:p>
                  </a:txBody>
                  <a:tcPr marT="45700" marB="45700"/>
                </a:tc>
                <a:tc>
                  <a:txBody>
                    <a:bodyPr/>
                    <a:lstStyle/>
                    <a:p>
                      <a:r>
                        <a:rPr lang="en-US" sz="1800" dirty="0" smtClean="0"/>
                        <a:t>Moore</a:t>
                      </a:r>
                      <a:endParaRPr lang="en-US" sz="1800" dirty="0"/>
                    </a:p>
                  </a:txBody>
                  <a:tcPr marT="45700" marB="45700"/>
                </a:tc>
                <a:tc>
                  <a:txBody>
                    <a:bodyPr/>
                    <a:lstStyle/>
                    <a:p>
                      <a:r>
                        <a:rPr lang="en-US" sz="1800" dirty="0" smtClean="0"/>
                        <a:t>Jane</a:t>
                      </a:r>
                      <a:endParaRPr lang="en-US" sz="1800" dirty="0"/>
                    </a:p>
                  </a:txBody>
                  <a:tcPr marT="45700" marB="45700"/>
                </a:tc>
                <a:tc>
                  <a:txBody>
                    <a:bodyPr/>
                    <a:lstStyle/>
                    <a:p>
                      <a:r>
                        <a:rPr lang="en-US" sz="1800" dirty="0" smtClean="0"/>
                        <a:t>F</a:t>
                      </a:r>
                      <a:endParaRPr lang="en-US" sz="1800" dirty="0"/>
                    </a:p>
                  </a:txBody>
                  <a:tcPr marT="45700" marB="45700"/>
                </a:tc>
                <a:tc>
                  <a:txBody>
                    <a:bodyPr/>
                    <a:lstStyle/>
                    <a:p>
                      <a:r>
                        <a:rPr lang="en-US" sz="1800" dirty="0" smtClean="0"/>
                        <a:t>HCOP</a:t>
                      </a:r>
                      <a:endParaRPr lang="en-US" sz="1800" dirty="0"/>
                    </a:p>
                  </a:txBody>
                  <a:tcPr marT="45700" marB="45700"/>
                </a:tc>
                <a:tc>
                  <a:txBody>
                    <a:bodyPr/>
                    <a:lstStyle/>
                    <a:p>
                      <a:r>
                        <a:rPr lang="en-US" sz="1800" dirty="0" smtClean="0"/>
                        <a:t>j.moore@yahoo.com</a:t>
                      </a:r>
                      <a:endParaRPr lang="en-US" sz="1800" dirty="0"/>
                    </a:p>
                  </a:txBody>
                  <a:tcPr marT="45700" marB="45700"/>
                </a:tc>
              </a:tr>
              <a:tr h="640029">
                <a:tc>
                  <a:txBody>
                    <a:bodyPr/>
                    <a:lstStyle/>
                    <a:p>
                      <a:r>
                        <a:rPr lang="en-US" sz="1800" dirty="0" smtClean="0"/>
                        <a:t>103</a:t>
                      </a:r>
                      <a:endParaRPr lang="en-US" sz="1800" dirty="0"/>
                    </a:p>
                  </a:txBody>
                  <a:tcPr marT="45700" marB="45700"/>
                </a:tc>
                <a:tc>
                  <a:txBody>
                    <a:bodyPr/>
                    <a:lstStyle/>
                    <a:p>
                      <a:r>
                        <a:rPr lang="en-US" sz="1800" dirty="0" err="1" smtClean="0"/>
                        <a:t>Ifamilik</a:t>
                      </a:r>
                      <a:endParaRPr lang="en-US" sz="1800" dirty="0"/>
                    </a:p>
                  </a:txBody>
                  <a:tcPr marT="45700" marB="45700"/>
                </a:tc>
                <a:tc>
                  <a:txBody>
                    <a:bodyPr/>
                    <a:lstStyle/>
                    <a:p>
                      <a:r>
                        <a:rPr lang="en-US" sz="1800" dirty="0" smtClean="0"/>
                        <a:t>John</a:t>
                      </a:r>
                      <a:endParaRPr lang="en-US" sz="1800" dirty="0"/>
                    </a:p>
                  </a:txBody>
                  <a:tcPr marT="45700" marB="45700"/>
                </a:tc>
                <a:tc>
                  <a:txBody>
                    <a:bodyPr/>
                    <a:lstStyle/>
                    <a:p>
                      <a:r>
                        <a:rPr lang="en-US" sz="1800" dirty="0" smtClean="0"/>
                        <a:t>M</a:t>
                      </a:r>
                      <a:endParaRPr lang="en-US" sz="1800" dirty="0"/>
                    </a:p>
                  </a:txBody>
                  <a:tcPr marT="45700" marB="45700"/>
                </a:tc>
                <a:tc>
                  <a:txBody>
                    <a:bodyPr/>
                    <a:lstStyle/>
                    <a:p>
                      <a:r>
                        <a:rPr lang="en-US" sz="1800" dirty="0" smtClean="0"/>
                        <a:t>Education</a:t>
                      </a:r>
                      <a:endParaRPr lang="en-US" sz="1800" dirty="0"/>
                    </a:p>
                  </a:txBody>
                  <a:tcPr marT="45700" marB="45700"/>
                </a:tc>
                <a:tc>
                  <a:txBody>
                    <a:bodyPr/>
                    <a:lstStyle/>
                    <a:p>
                      <a:r>
                        <a:rPr lang="en-US" sz="1800" dirty="0" smtClean="0"/>
                        <a:t>i.john@yahoo.com</a:t>
                      </a:r>
                      <a:endParaRPr lang="en-US" sz="1800" dirty="0"/>
                    </a:p>
                  </a:txBody>
                  <a:tcPr marT="45700" marB="45700"/>
                </a:tc>
              </a:tr>
            </a:tbl>
          </a:graphicData>
        </a:graphic>
      </p:graphicFrame>
      <p:sp>
        <p:nvSpPr>
          <p:cNvPr id="184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CD356C-8FEE-494B-916C-533D1DABB648}" type="slidenum">
              <a:rPr lang="en-US" altLang="en-US" sz="2000" smtClean="0"/>
              <a:pPr>
                <a:spcBef>
                  <a:spcPct val="0"/>
                </a:spcBef>
                <a:buFontTx/>
                <a:buNone/>
              </a:pPr>
              <a:t>11</a:t>
            </a:fld>
            <a:endParaRPr lang="en-US" altLang="en-US" sz="2000" smtClean="0"/>
          </a:p>
        </p:txBody>
      </p:sp>
      <p:sp>
        <p:nvSpPr>
          <p:cNvPr id="6" name="TextBox 5"/>
          <p:cNvSpPr txBox="1"/>
          <p:nvPr/>
        </p:nvSpPr>
        <p:spPr>
          <a:xfrm>
            <a:off x="295275" y="4343400"/>
            <a:ext cx="8848725" cy="2246313"/>
          </a:xfrm>
          <a:prstGeom prst="rect">
            <a:avLst/>
          </a:prstGeom>
          <a:noFill/>
        </p:spPr>
        <p:txBody>
          <a:bodyPr wrap="none">
            <a:spAutoFit/>
          </a:bodyPr>
          <a:lstStyle/>
          <a:p>
            <a:pPr eaLnBrk="1" hangingPunct="1">
              <a:buFont typeface="Arial" pitchFamily="34" charset="0"/>
              <a:buChar char="•"/>
              <a:defRPr/>
            </a:pPr>
            <a:r>
              <a:rPr lang="en-US" dirty="0">
                <a:solidFill>
                  <a:schemeClr val="tx1"/>
                </a:solidFill>
              </a:rPr>
              <a:t> </a:t>
            </a:r>
            <a:r>
              <a:rPr lang="en-US" dirty="0">
                <a:solidFill>
                  <a:schemeClr val="tx1"/>
                </a:solidFill>
                <a:latin typeface="+mn-lt"/>
              </a:rPr>
              <a:t>All the columns are </a:t>
            </a:r>
            <a:r>
              <a:rPr lang="en-US" b="1" dirty="0">
                <a:solidFill>
                  <a:schemeClr val="tx1"/>
                </a:solidFill>
                <a:latin typeface="+mn-lt"/>
              </a:rPr>
              <a:t>Fields</a:t>
            </a:r>
          </a:p>
          <a:p>
            <a:pPr eaLnBrk="1" hangingPunct="1">
              <a:buFont typeface="Arial" pitchFamily="34" charset="0"/>
              <a:buChar char="•"/>
              <a:defRPr/>
            </a:pPr>
            <a:r>
              <a:rPr lang="en-US" b="1" dirty="0">
                <a:solidFill>
                  <a:schemeClr val="tx1"/>
                </a:solidFill>
                <a:latin typeface="+mn-lt"/>
              </a:rPr>
              <a:t> </a:t>
            </a:r>
            <a:r>
              <a:rPr lang="en-US" dirty="0">
                <a:solidFill>
                  <a:schemeClr val="tx1"/>
                </a:solidFill>
                <a:latin typeface="+mn-lt"/>
              </a:rPr>
              <a:t>ID, </a:t>
            </a:r>
            <a:r>
              <a:rPr lang="en-US" dirty="0" err="1">
                <a:solidFill>
                  <a:schemeClr val="tx1"/>
                </a:solidFill>
                <a:latin typeface="+mn-lt"/>
              </a:rPr>
              <a:t>Lastname</a:t>
            </a:r>
            <a:r>
              <a:rPr lang="en-US" dirty="0">
                <a:solidFill>
                  <a:schemeClr val="tx1"/>
                </a:solidFill>
                <a:latin typeface="+mn-lt"/>
              </a:rPr>
              <a:t>, </a:t>
            </a:r>
            <a:r>
              <a:rPr lang="en-US" dirty="0" err="1">
                <a:solidFill>
                  <a:schemeClr val="tx1"/>
                </a:solidFill>
                <a:latin typeface="+mn-lt"/>
              </a:rPr>
              <a:t>Firstname</a:t>
            </a:r>
            <a:r>
              <a:rPr lang="en-US" dirty="0">
                <a:solidFill>
                  <a:schemeClr val="tx1"/>
                </a:solidFill>
                <a:latin typeface="+mn-lt"/>
              </a:rPr>
              <a:t>, Gender, Program &amp; Email are </a:t>
            </a:r>
            <a:r>
              <a:rPr lang="en-US" b="1" dirty="0">
                <a:solidFill>
                  <a:schemeClr val="tx1"/>
                </a:solidFill>
                <a:latin typeface="+mn-lt"/>
              </a:rPr>
              <a:t>Field Names</a:t>
            </a:r>
          </a:p>
          <a:p>
            <a:pPr eaLnBrk="1" hangingPunct="1">
              <a:buFont typeface="Arial" pitchFamily="34" charset="0"/>
              <a:buChar char="•"/>
              <a:defRPr/>
            </a:pPr>
            <a:r>
              <a:rPr lang="en-US" b="1" dirty="0">
                <a:solidFill>
                  <a:schemeClr val="tx1"/>
                </a:solidFill>
                <a:latin typeface="+mn-lt"/>
              </a:rPr>
              <a:t> 101, Moore, HCOP, Education, John etc</a:t>
            </a:r>
            <a:r>
              <a:rPr lang="en-US" b="1" dirty="0">
                <a:solidFill>
                  <a:srgbClr val="FF0000"/>
                </a:solidFill>
                <a:latin typeface="+mn-lt"/>
              </a:rPr>
              <a:t> </a:t>
            </a:r>
            <a:r>
              <a:rPr lang="en-US" dirty="0">
                <a:solidFill>
                  <a:schemeClr val="tx1"/>
                </a:solidFill>
                <a:latin typeface="+mn-lt"/>
              </a:rPr>
              <a:t>are examples of</a:t>
            </a:r>
          </a:p>
          <a:p>
            <a:pPr eaLnBrk="1" hangingPunct="1">
              <a:defRPr/>
            </a:pPr>
            <a:r>
              <a:rPr lang="en-US" b="1" dirty="0">
                <a:solidFill>
                  <a:schemeClr val="tx1"/>
                </a:solidFill>
                <a:latin typeface="+mn-lt"/>
              </a:rPr>
              <a:t>Field Values</a:t>
            </a:r>
            <a:r>
              <a:rPr lang="en-US" dirty="0">
                <a:solidFill>
                  <a:schemeClr val="tx1"/>
                </a:solidFill>
                <a:latin typeface="+mn-lt"/>
              </a:rPr>
              <a:t>.</a:t>
            </a:r>
          </a:p>
          <a:p>
            <a:pPr eaLnBrk="1" hangingPunct="1">
              <a:buFont typeface="Arial" pitchFamily="34" charset="0"/>
              <a:buChar char="•"/>
              <a:defRPr/>
            </a:pPr>
            <a:r>
              <a:rPr lang="en-US" b="1" dirty="0">
                <a:solidFill>
                  <a:srgbClr val="FF0000"/>
                </a:solidFill>
                <a:latin typeface="+mn-lt"/>
              </a:rPr>
              <a:t>Note</a:t>
            </a:r>
            <a:r>
              <a:rPr lang="en-US" dirty="0">
                <a:solidFill>
                  <a:schemeClr val="tx1"/>
                </a:solidFill>
                <a:latin typeface="+mn-lt"/>
              </a:rPr>
              <a:t> : Do not confuse the Field Names with its actual Field Values. This is </a:t>
            </a:r>
          </a:p>
          <a:p>
            <a:pPr eaLnBrk="1" hangingPunct="1">
              <a:defRPr/>
            </a:pPr>
            <a:r>
              <a:rPr lang="en-US" dirty="0">
                <a:solidFill>
                  <a:schemeClr val="tx1"/>
                </a:solidFill>
                <a:latin typeface="+mn-lt"/>
              </a:rPr>
              <a:t>the most common mistake for first timers in Database. The Field Names are</a:t>
            </a:r>
          </a:p>
          <a:p>
            <a:pPr eaLnBrk="1" hangingPunct="1">
              <a:defRPr/>
            </a:pPr>
            <a:r>
              <a:rPr lang="en-US" dirty="0">
                <a:solidFill>
                  <a:schemeClr val="tx1"/>
                </a:solidFill>
                <a:latin typeface="+mn-lt"/>
              </a:rPr>
              <a:t>labels while the Field values is the actual content of the Field Name.</a:t>
            </a:r>
          </a:p>
        </p:txBody>
      </p:sp>
      <p:cxnSp>
        <p:nvCxnSpPr>
          <p:cNvPr id="8" name="Straight Arrow Connector 7"/>
          <p:cNvCxnSpPr/>
          <p:nvPr/>
        </p:nvCxnSpPr>
        <p:spPr bwMode="auto">
          <a:xfrm>
            <a:off x="838200" y="12192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bwMode="auto">
          <a:xfrm>
            <a:off x="1905000" y="12192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bwMode="auto">
          <a:xfrm>
            <a:off x="3810000" y="12954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bwMode="auto">
          <a:xfrm>
            <a:off x="5105400" y="12954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bwMode="auto">
          <a:xfrm>
            <a:off x="6477000" y="12954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bwMode="auto">
          <a:xfrm>
            <a:off x="8001000" y="1295400"/>
            <a:ext cx="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Hierarchy of Data - Record</a:t>
            </a:r>
          </a:p>
        </p:txBody>
      </p:sp>
      <p:sp>
        <p:nvSpPr>
          <p:cNvPr id="19459" name="Content Placeholder 2"/>
          <p:cNvSpPr>
            <a:spLocks noGrp="1"/>
          </p:cNvSpPr>
          <p:nvPr>
            <p:ph idx="1"/>
          </p:nvPr>
        </p:nvSpPr>
        <p:spPr/>
        <p:txBody>
          <a:bodyPr/>
          <a:lstStyle/>
          <a:p>
            <a:r>
              <a:rPr lang="en-US" altLang="en-US" sz="2800" smtClean="0"/>
              <a:t>A </a:t>
            </a:r>
            <a:r>
              <a:rPr lang="en-US" altLang="en-US" sz="2800" b="1" smtClean="0"/>
              <a:t>record </a:t>
            </a:r>
            <a:r>
              <a:rPr lang="en-US" altLang="en-US" sz="2800" smtClean="0"/>
              <a:t>is a collection of related fields. Another names for a record is </a:t>
            </a:r>
            <a:r>
              <a:rPr lang="en-US" altLang="en-US" sz="2800" b="1" smtClean="0"/>
              <a:t>row</a:t>
            </a:r>
            <a:r>
              <a:rPr lang="en-US" altLang="en-US" sz="2800" smtClean="0"/>
              <a:t> and </a:t>
            </a:r>
            <a:r>
              <a:rPr lang="en-US" altLang="en-US" sz="2800" b="1" smtClean="0"/>
              <a:t>tuple</a:t>
            </a:r>
            <a:r>
              <a:rPr lang="en-US" altLang="en-US" sz="2800" smtClean="0"/>
              <a:t>.</a:t>
            </a:r>
          </a:p>
          <a:p>
            <a:endParaRPr lang="en-US" altLang="en-US" smtClean="0"/>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1074583-E7CA-4DE9-A5E8-651BFB494636}" type="slidenum">
              <a:rPr lang="en-US" altLang="en-US" sz="2000" smtClean="0"/>
              <a:pPr>
                <a:spcBef>
                  <a:spcPct val="0"/>
                </a:spcBef>
                <a:buFontTx/>
                <a:buNone/>
              </a:pPr>
              <a:t>12</a:t>
            </a:fld>
            <a:endParaRPr lang="en-US" altLang="en-US" sz="2000" smtClean="0"/>
          </a:p>
        </p:txBody>
      </p:sp>
      <p:sp>
        <p:nvSpPr>
          <p:cNvPr id="19461" name="AutoShape 7"/>
          <p:cNvSpPr>
            <a:spLocks noChangeArrowheads="1"/>
          </p:cNvSpPr>
          <p:nvPr/>
        </p:nvSpPr>
        <p:spPr bwMode="auto">
          <a:xfrm>
            <a:off x="4184650" y="3581400"/>
            <a:ext cx="3130550" cy="2457450"/>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064" tIns="39428" rIns="77064" bIns="39428" anchor="ct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sp>
        <p:nvSpPr>
          <p:cNvPr id="19462" name="Line 8"/>
          <p:cNvSpPr>
            <a:spLocks noChangeShapeType="1"/>
          </p:cNvSpPr>
          <p:nvPr/>
        </p:nvSpPr>
        <p:spPr bwMode="auto">
          <a:xfrm>
            <a:off x="4495800" y="5588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9463" name="Line 9"/>
          <p:cNvSpPr>
            <a:spLocks noChangeShapeType="1"/>
          </p:cNvSpPr>
          <p:nvPr/>
        </p:nvSpPr>
        <p:spPr bwMode="auto">
          <a:xfrm>
            <a:off x="4724400" y="5181600"/>
            <a:ext cx="198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9464" name="Line 10"/>
          <p:cNvSpPr>
            <a:spLocks noChangeShapeType="1"/>
          </p:cNvSpPr>
          <p:nvPr/>
        </p:nvSpPr>
        <p:spPr bwMode="auto">
          <a:xfrm>
            <a:off x="5029200" y="4724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9" name="Text Box 12"/>
          <p:cNvSpPr txBox="1">
            <a:spLocks noChangeArrowheads="1"/>
          </p:cNvSpPr>
          <p:nvPr/>
        </p:nvSpPr>
        <p:spPr bwMode="auto">
          <a:xfrm>
            <a:off x="4343400" y="5638800"/>
            <a:ext cx="27432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Field</a:t>
            </a:r>
          </a:p>
        </p:txBody>
      </p:sp>
      <p:sp>
        <p:nvSpPr>
          <p:cNvPr id="10" name="Text Box 13"/>
          <p:cNvSpPr txBox="1">
            <a:spLocks noChangeArrowheads="1"/>
          </p:cNvSpPr>
          <p:nvPr/>
        </p:nvSpPr>
        <p:spPr bwMode="auto">
          <a:xfrm>
            <a:off x="4648200" y="5180013"/>
            <a:ext cx="2209800" cy="387350"/>
          </a:xfrm>
          <a:prstGeom prst="rect">
            <a:avLst/>
          </a:prstGeom>
          <a:solidFill>
            <a:srgbClr val="FFFF00"/>
          </a:solid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Record</a:t>
            </a:r>
          </a:p>
        </p:txBody>
      </p:sp>
      <p:sp>
        <p:nvSpPr>
          <p:cNvPr id="11" name="Text Box 14"/>
          <p:cNvSpPr txBox="1">
            <a:spLocks noChangeArrowheads="1"/>
          </p:cNvSpPr>
          <p:nvPr/>
        </p:nvSpPr>
        <p:spPr bwMode="auto">
          <a:xfrm>
            <a:off x="5334000" y="4724400"/>
            <a:ext cx="846138"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Table</a:t>
            </a:r>
          </a:p>
        </p:txBody>
      </p:sp>
      <p:sp>
        <p:nvSpPr>
          <p:cNvPr id="12" name="Text Box 15"/>
          <p:cNvSpPr txBox="1">
            <a:spLocks noChangeArrowheads="1"/>
          </p:cNvSpPr>
          <p:nvPr/>
        </p:nvSpPr>
        <p:spPr bwMode="auto">
          <a:xfrm>
            <a:off x="5183188" y="4268788"/>
            <a:ext cx="1365250"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Database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52400"/>
            <a:ext cx="8077200" cy="1143000"/>
          </a:xfrm>
        </p:spPr>
        <p:txBody>
          <a:bodyPr/>
          <a:lstStyle/>
          <a:p>
            <a:r>
              <a:rPr lang="en-US" altLang="en-US" smtClean="0"/>
              <a:t>Example - Record</a:t>
            </a:r>
          </a:p>
        </p:txBody>
      </p:sp>
      <p:graphicFrame>
        <p:nvGraphicFramePr>
          <p:cNvPr id="5" name="Content Placeholder 4"/>
          <p:cNvGraphicFramePr>
            <a:graphicFrameLocks noGrp="1"/>
          </p:cNvGraphicFramePr>
          <p:nvPr>
            <p:ph idx="1"/>
          </p:nvPr>
        </p:nvGraphicFramePr>
        <p:xfrm>
          <a:off x="762000" y="1828800"/>
          <a:ext cx="7924800" cy="2290764"/>
        </p:xfrm>
        <a:graphic>
          <a:graphicData uri="http://schemas.openxmlformats.org/drawingml/2006/table">
            <a:tbl>
              <a:tblPr firstRow="1" bandRow="1">
                <a:tableStyleId>{21E4AEA4-8DFA-4A89-87EB-49C32662AFE0}</a:tableStyleId>
              </a:tblPr>
              <a:tblGrid>
                <a:gridCol w="789892"/>
                <a:gridCol w="1267555"/>
                <a:gridCol w="1371632"/>
                <a:gridCol w="990623"/>
                <a:gridCol w="1219098"/>
                <a:gridCol w="2286000"/>
              </a:tblGrid>
              <a:tr h="370740">
                <a:tc>
                  <a:txBody>
                    <a:bodyPr/>
                    <a:lstStyle/>
                    <a:p>
                      <a:r>
                        <a:rPr lang="en-US" sz="1800" dirty="0" smtClean="0"/>
                        <a:t>ID</a:t>
                      </a:r>
                      <a:endParaRPr lang="en-US" sz="1800" dirty="0"/>
                    </a:p>
                  </a:txBody>
                  <a:tcPr marL="91442" marR="91442" marT="45708" marB="45708"/>
                </a:tc>
                <a:tc>
                  <a:txBody>
                    <a:bodyPr/>
                    <a:lstStyle/>
                    <a:p>
                      <a:r>
                        <a:rPr lang="en-US" sz="1800" dirty="0" err="1" smtClean="0"/>
                        <a:t>Lastname</a:t>
                      </a:r>
                      <a:endParaRPr lang="en-US" sz="1800" dirty="0"/>
                    </a:p>
                  </a:txBody>
                  <a:tcPr marL="91442" marR="91442" marT="45708" marB="45708"/>
                </a:tc>
                <a:tc>
                  <a:txBody>
                    <a:bodyPr/>
                    <a:lstStyle/>
                    <a:p>
                      <a:r>
                        <a:rPr lang="en-US" sz="1800" dirty="0" err="1" smtClean="0"/>
                        <a:t>Firstname</a:t>
                      </a:r>
                      <a:endParaRPr lang="en-US" sz="1800" dirty="0"/>
                    </a:p>
                  </a:txBody>
                  <a:tcPr marL="91442" marR="91442" marT="45708" marB="45708"/>
                </a:tc>
                <a:tc>
                  <a:txBody>
                    <a:bodyPr/>
                    <a:lstStyle/>
                    <a:p>
                      <a:r>
                        <a:rPr lang="en-US" sz="1800" dirty="0" smtClean="0"/>
                        <a:t>Gender</a:t>
                      </a:r>
                      <a:endParaRPr lang="en-US" sz="1800" dirty="0"/>
                    </a:p>
                  </a:txBody>
                  <a:tcPr marL="91442" marR="91442" marT="45708" marB="45708"/>
                </a:tc>
                <a:tc>
                  <a:txBody>
                    <a:bodyPr/>
                    <a:lstStyle/>
                    <a:p>
                      <a:r>
                        <a:rPr lang="en-US" sz="1800" dirty="0" smtClean="0"/>
                        <a:t>Program</a:t>
                      </a:r>
                      <a:endParaRPr lang="en-US" sz="1800" dirty="0"/>
                    </a:p>
                  </a:txBody>
                  <a:tcPr marL="91442" marR="91442" marT="45708" marB="45708"/>
                </a:tc>
                <a:tc>
                  <a:txBody>
                    <a:bodyPr/>
                    <a:lstStyle/>
                    <a:p>
                      <a:r>
                        <a:rPr lang="en-US" sz="1800" dirty="0" smtClean="0"/>
                        <a:t>Email</a:t>
                      </a:r>
                      <a:endParaRPr lang="en-US" sz="1800" dirty="0"/>
                    </a:p>
                  </a:txBody>
                  <a:tcPr marL="91442" marR="91442" marT="45708" marB="45708"/>
                </a:tc>
              </a:tr>
              <a:tr h="639984">
                <a:tc>
                  <a:txBody>
                    <a:bodyPr/>
                    <a:lstStyle/>
                    <a:p>
                      <a:r>
                        <a:rPr lang="en-US" sz="1800" dirty="0" smtClean="0"/>
                        <a:t>101</a:t>
                      </a:r>
                      <a:endParaRPr lang="en-US" sz="1800" dirty="0"/>
                    </a:p>
                  </a:txBody>
                  <a:tcPr marL="91442" marR="91442" marT="45708" marB="45708"/>
                </a:tc>
                <a:tc>
                  <a:txBody>
                    <a:bodyPr/>
                    <a:lstStyle/>
                    <a:p>
                      <a:r>
                        <a:rPr lang="en-US" sz="1800" dirty="0" smtClean="0"/>
                        <a:t>Smith</a:t>
                      </a:r>
                      <a:endParaRPr lang="en-US" sz="1800" dirty="0"/>
                    </a:p>
                  </a:txBody>
                  <a:tcPr marL="91442" marR="91442" marT="45708" marB="45708"/>
                </a:tc>
                <a:tc>
                  <a:txBody>
                    <a:bodyPr/>
                    <a:lstStyle/>
                    <a:p>
                      <a:r>
                        <a:rPr lang="en-US" sz="1800" dirty="0" smtClean="0"/>
                        <a:t>George</a:t>
                      </a:r>
                      <a:endParaRPr lang="en-US" sz="1800" dirty="0"/>
                    </a:p>
                  </a:txBody>
                  <a:tcPr marL="91442" marR="91442" marT="45708" marB="45708"/>
                </a:tc>
                <a:tc>
                  <a:txBody>
                    <a:bodyPr/>
                    <a:lstStyle/>
                    <a:p>
                      <a:r>
                        <a:rPr lang="en-US" sz="1800" dirty="0" smtClean="0"/>
                        <a:t>M</a:t>
                      </a:r>
                      <a:endParaRPr lang="en-US" sz="1800" dirty="0"/>
                    </a:p>
                  </a:txBody>
                  <a:tcPr marL="91442" marR="91442" marT="45708" marB="45708"/>
                </a:tc>
                <a:tc>
                  <a:txBody>
                    <a:bodyPr/>
                    <a:lstStyle/>
                    <a:p>
                      <a:r>
                        <a:rPr lang="en-US" sz="1800" dirty="0" smtClean="0"/>
                        <a:t>CIS</a:t>
                      </a:r>
                      <a:endParaRPr lang="en-US" sz="1800" dirty="0"/>
                    </a:p>
                  </a:txBody>
                  <a:tcPr marL="91442" marR="91442" marT="45708" marB="45708"/>
                </a:tc>
                <a:tc>
                  <a:txBody>
                    <a:bodyPr/>
                    <a:lstStyle/>
                    <a:p>
                      <a:r>
                        <a:rPr lang="en-US" sz="1800" dirty="0" smtClean="0"/>
                        <a:t>g.smith@yahoo.com</a:t>
                      </a:r>
                      <a:endParaRPr lang="en-US" sz="1800" dirty="0"/>
                    </a:p>
                  </a:txBody>
                  <a:tcPr marL="91442" marR="91442" marT="45708" marB="45708"/>
                </a:tc>
              </a:tr>
              <a:tr h="640056">
                <a:tc>
                  <a:txBody>
                    <a:bodyPr/>
                    <a:lstStyle/>
                    <a:p>
                      <a:r>
                        <a:rPr lang="en-US" sz="1800" dirty="0" smtClean="0"/>
                        <a:t>102</a:t>
                      </a:r>
                      <a:endParaRPr lang="en-US" sz="1800" dirty="0"/>
                    </a:p>
                  </a:txBody>
                  <a:tcPr marL="91442" marR="91442" marT="45708" marB="45708"/>
                </a:tc>
                <a:tc>
                  <a:txBody>
                    <a:bodyPr/>
                    <a:lstStyle/>
                    <a:p>
                      <a:r>
                        <a:rPr lang="en-US" sz="1800" dirty="0" smtClean="0"/>
                        <a:t>Moore</a:t>
                      </a:r>
                      <a:endParaRPr lang="en-US" sz="1800" dirty="0"/>
                    </a:p>
                  </a:txBody>
                  <a:tcPr marL="91442" marR="91442" marT="45708" marB="45708"/>
                </a:tc>
                <a:tc>
                  <a:txBody>
                    <a:bodyPr/>
                    <a:lstStyle/>
                    <a:p>
                      <a:r>
                        <a:rPr lang="en-US" sz="1800" dirty="0" smtClean="0"/>
                        <a:t>Jane</a:t>
                      </a:r>
                      <a:endParaRPr lang="en-US" sz="1800" dirty="0"/>
                    </a:p>
                  </a:txBody>
                  <a:tcPr marL="91442" marR="91442" marT="45708" marB="45708"/>
                </a:tc>
                <a:tc>
                  <a:txBody>
                    <a:bodyPr/>
                    <a:lstStyle/>
                    <a:p>
                      <a:r>
                        <a:rPr lang="en-US" sz="1800" dirty="0" smtClean="0"/>
                        <a:t>F</a:t>
                      </a:r>
                      <a:endParaRPr lang="en-US" sz="1800" dirty="0"/>
                    </a:p>
                  </a:txBody>
                  <a:tcPr marL="91442" marR="91442" marT="45708" marB="45708"/>
                </a:tc>
                <a:tc>
                  <a:txBody>
                    <a:bodyPr/>
                    <a:lstStyle/>
                    <a:p>
                      <a:r>
                        <a:rPr lang="en-US" sz="1800" dirty="0" smtClean="0"/>
                        <a:t>HCOP</a:t>
                      </a:r>
                      <a:endParaRPr lang="en-US" sz="1800" dirty="0"/>
                    </a:p>
                  </a:txBody>
                  <a:tcPr marL="91442" marR="91442" marT="45708" marB="45708"/>
                </a:tc>
                <a:tc>
                  <a:txBody>
                    <a:bodyPr/>
                    <a:lstStyle/>
                    <a:p>
                      <a:r>
                        <a:rPr lang="en-US" sz="1800" dirty="0" smtClean="0"/>
                        <a:t>j.moore@yahoo.com</a:t>
                      </a:r>
                      <a:endParaRPr lang="en-US" sz="1800" dirty="0"/>
                    </a:p>
                  </a:txBody>
                  <a:tcPr marL="91442" marR="91442" marT="45708" marB="45708"/>
                </a:tc>
              </a:tr>
              <a:tr h="639984">
                <a:tc>
                  <a:txBody>
                    <a:bodyPr/>
                    <a:lstStyle/>
                    <a:p>
                      <a:r>
                        <a:rPr lang="en-US" sz="1800" dirty="0" smtClean="0"/>
                        <a:t>103</a:t>
                      </a:r>
                      <a:endParaRPr lang="en-US" sz="1800" dirty="0"/>
                    </a:p>
                  </a:txBody>
                  <a:tcPr marL="91442" marR="91442" marT="45708" marB="45708"/>
                </a:tc>
                <a:tc>
                  <a:txBody>
                    <a:bodyPr/>
                    <a:lstStyle/>
                    <a:p>
                      <a:r>
                        <a:rPr lang="en-US" sz="1800" dirty="0" err="1" smtClean="0"/>
                        <a:t>Ifamilik</a:t>
                      </a:r>
                      <a:endParaRPr lang="en-US" sz="1800" dirty="0"/>
                    </a:p>
                  </a:txBody>
                  <a:tcPr marL="91442" marR="91442" marT="45708" marB="45708"/>
                </a:tc>
                <a:tc>
                  <a:txBody>
                    <a:bodyPr/>
                    <a:lstStyle/>
                    <a:p>
                      <a:r>
                        <a:rPr lang="en-US" sz="1800" dirty="0" smtClean="0"/>
                        <a:t>John</a:t>
                      </a:r>
                      <a:endParaRPr lang="en-US" sz="1800" dirty="0"/>
                    </a:p>
                  </a:txBody>
                  <a:tcPr marL="91442" marR="91442" marT="45708" marB="45708"/>
                </a:tc>
                <a:tc>
                  <a:txBody>
                    <a:bodyPr/>
                    <a:lstStyle/>
                    <a:p>
                      <a:r>
                        <a:rPr lang="en-US" sz="1800" dirty="0" smtClean="0"/>
                        <a:t>M</a:t>
                      </a:r>
                      <a:endParaRPr lang="en-US" sz="1800" dirty="0"/>
                    </a:p>
                  </a:txBody>
                  <a:tcPr marL="91442" marR="91442" marT="45708" marB="45708"/>
                </a:tc>
                <a:tc>
                  <a:txBody>
                    <a:bodyPr/>
                    <a:lstStyle/>
                    <a:p>
                      <a:r>
                        <a:rPr lang="en-US" sz="1800" dirty="0" smtClean="0"/>
                        <a:t>Education</a:t>
                      </a:r>
                      <a:endParaRPr lang="en-US" sz="1800" dirty="0"/>
                    </a:p>
                  </a:txBody>
                  <a:tcPr marL="91442" marR="91442" marT="45708" marB="45708"/>
                </a:tc>
                <a:tc>
                  <a:txBody>
                    <a:bodyPr/>
                    <a:lstStyle/>
                    <a:p>
                      <a:r>
                        <a:rPr lang="en-US" sz="1800" dirty="0" smtClean="0"/>
                        <a:t>i.john@yahoo.com</a:t>
                      </a:r>
                      <a:endParaRPr lang="en-US" sz="1800" dirty="0"/>
                    </a:p>
                  </a:txBody>
                  <a:tcPr marL="91442" marR="91442" marT="45708" marB="45708"/>
                </a:tc>
              </a:tr>
            </a:tbl>
          </a:graphicData>
        </a:graphic>
      </p:graphicFrame>
      <p:sp>
        <p:nvSpPr>
          <p:cNvPr id="205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0518DAD-EF04-48F4-B748-6892BAD4C9AA}" type="slidenum">
              <a:rPr lang="en-US" altLang="en-US" sz="2000" smtClean="0"/>
              <a:pPr>
                <a:spcBef>
                  <a:spcPct val="0"/>
                </a:spcBef>
                <a:buFontTx/>
                <a:buNone/>
              </a:pPr>
              <a:t>13</a:t>
            </a:fld>
            <a:endParaRPr lang="en-US" altLang="en-US" sz="2000" smtClean="0"/>
          </a:p>
        </p:txBody>
      </p:sp>
      <p:sp>
        <p:nvSpPr>
          <p:cNvPr id="6" name="TextBox 5"/>
          <p:cNvSpPr txBox="1"/>
          <p:nvPr/>
        </p:nvSpPr>
        <p:spPr>
          <a:xfrm>
            <a:off x="381000" y="4648200"/>
            <a:ext cx="7416800" cy="708025"/>
          </a:xfrm>
          <a:prstGeom prst="rect">
            <a:avLst/>
          </a:prstGeom>
          <a:noFill/>
        </p:spPr>
        <p:txBody>
          <a:bodyPr wrap="none">
            <a:spAutoFit/>
          </a:bodyPr>
          <a:lstStyle/>
          <a:p>
            <a:pPr eaLnBrk="1" hangingPunct="1">
              <a:buFont typeface="Arial" pitchFamily="34" charset="0"/>
              <a:buChar char="•"/>
              <a:defRPr/>
            </a:pPr>
            <a:r>
              <a:rPr lang="en-US" dirty="0">
                <a:solidFill>
                  <a:schemeClr val="tx1"/>
                </a:solidFill>
              </a:rPr>
              <a:t> </a:t>
            </a:r>
            <a:r>
              <a:rPr lang="en-US" dirty="0">
                <a:solidFill>
                  <a:schemeClr val="tx1"/>
                </a:solidFill>
                <a:latin typeface="+mn-lt"/>
              </a:rPr>
              <a:t>Every Row (except the heading) on the top Figure is a </a:t>
            </a:r>
            <a:r>
              <a:rPr lang="en-US" b="1" dirty="0">
                <a:solidFill>
                  <a:schemeClr val="tx1"/>
                </a:solidFill>
                <a:latin typeface="+mn-lt"/>
              </a:rPr>
              <a:t>Record</a:t>
            </a:r>
          </a:p>
          <a:p>
            <a:pPr eaLnBrk="1" hangingPunct="1">
              <a:buFont typeface="Arial" pitchFamily="34" charset="0"/>
              <a:buChar char="•"/>
              <a:defRPr/>
            </a:pPr>
            <a:r>
              <a:rPr lang="en-US" b="1" dirty="0">
                <a:solidFill>
                  <a:schemeClr val="tx1"/>
                </a:solidFill>
                <a:latin typeface="+mn-lt"/>
              </a:rPr>
              <a:t> </a:t>
            </a:r>
            <a:r>
              <a:rPr lang="en-US" dirty="0">
                <a:solidFill>
                  <a:schemeClr val="tx1"/>
                </a:solidFill>
                <a:latin typeface="+mn-lt"/>
              </a:rPr>
              <a:t>There are three (3) Records on this instance</a:t>
            </a:r>
            <a:endParaRPr lang="en-US" b="1" dirty="0">
              <a:solidFill>
                <a:schemeClr val="tx1"/>
              </a:solidFill>
              <a:latin typeface="+mn-lt"/>
            </a:endParaRPr>
          </a:p>
        </p:txBody>
      </p:sp>
      <p:cxnSp>
        <p:nvCxnSpPr>
          <p:cNvPr id="17" name="Straight Arrow Connector 16"/>
          <p:cNvCxnSpPr/>
          <p:nvPr/>
        </p:nvCxnSpPr>
        <p:spPr bwMode="auto">
          <a:xfrm>
            <a:off x="228600" y="2641600"/>
            <a:ext cx="5334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a:off x="228600" y="3048000"/>
            <a:ext cx="5334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a:off x="230188" y="3686175"/>
            <a:ext cx="5334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Hierarchy of Data - Table</a:t>
            </a:r>
          </a:p>
        </p:txBody>
      </p:sp>
      <p:sp>
        <p:nvSpPr>
          <p:cNvPr id="21507" name="Content Placeholder 2"/>
          <p:cNvSpPr>
            <a:spLocks noGrp="1"/>
          </p:cNvSpPr>
          <p:nvPr>
            <p:ph idx="1"/>
          </p:nvPr>
        </p:nvSpPr>
        <p:spPr/>
        <p:txBody>
          <a:bodyPr/>
          <a:lstStyle/>
          <a:p>
            <a:r>
              <a:rPr lang="en-US" altLang="en-US" sz="2800" smtClean="0"/>
              <a:t>A </a:t>
            </a:r>
            <a:r>
              <a:rPr lang="en-US" altLang="en-US" sz="2800" b="1" smtClean="0"/>
              <a:t>table </a:t>
            </a:r>
            <a:r>
              <a:rPr lang="en-US" altLang="en-US" sz="2800" smtClean="0"/>
              <a:t>is a collection of related records. Another name for a record is a </a:t>
            </a:r>
            <a:r>
              <a:rPr lang="en-US" altLang="en-US" sz="2800" b="1" smtClean="0"/>
              <a:t>File</a:t>
            </a:r>
            <a:r>
              <a:rPr lang="en-US" altLang="en-US" sz="2800" smtClean="0"/>
              <a:t>.</a:t>
            </a:r>
            <a:endParaRPr lang="en-US" altLang="en-US" smtClean="0"/>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C6804E-BF94-458A-A4CD-11C337125BAF}" type="slidenum">
              <a:rPr lang="en-US" altLang="en-US" sz="2000" smtClean="0"/>
              <a:pPr>
                <a:spcBef>
                  <a:spcPct val="0"/>
                </a:spcBef>
                <a:buFontTx/>
                <a:buNone/>
              </a:pPr>
              <a:t>14</a:t>
            </a:fld>
            <a:endParaRPr lang="en-US" altLang="en-US" sz="2000" smtClean="0"/>
          </a:p>
        </p:txBody>
      </p:sp>
      <p:sp>
        <p:nvSpPr>
          <p:cNvPr id="21509" name="AutoShape 7"/>
          <p:cNvSpPr>
            <a:spLocks noChangeArrowheads="1"/>
          </p:cNvSpPr>
          <p:nvPr/>
        </p:nvSpPr>
        <p:spPr bwMode="auto">
          <a:xfrm>
            <a:off x="4724400" y="3352800"/>
            <a:ext cx="3130550" cy="2457450"/>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064" tIns="39428" rIns="77064" bIns="39428" anchor="ct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sp>
        <p:nvSpPr>
          <p:cNvPr id="21510" name="Line 8"/>
          <p:cNvSpPr>
            <a:spLocks noChangeShapeType="1"/>
          </p:cNvSpPr>
          <p:nvPr/>
        </p:nvSpPr>
        <p:spPr bwMode="auto">
          <a:xfrm>
            <a:off x="5035550" y="5359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21511" name="Line 10"/>
          <p:cNvSpPr>
            <a:spLocks noChangeShapeType="1"/>
          </p:cNvSpPr>
          <p:nvPr/>
        </p:nvSpPr>
        <p:spPr bwMode="auto">
          <a:xfrm>
            <a:off x="5568950" y="4495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8" name="Text Box 12"/>
          <p:cNvSpPr txBox="1">
            <a:spLocks noChangeArrowheads="1"/>
          </p:cNvSpPr>
          <p:nvPr/>
        </p:nvSpPr>
        <p:spPr bwMode="auto">
          <a:xfrm>
            <a:off x="4883150" y="5410200"/>
            <a:ext cx="27432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Field</a:t>
            </a:r>
          </a:p>
        </p:txBody>
      </p:sp>
      <p:sp>
        <p:nvSpPr>
          <p:cNvPr id="9" name="Text Box 13"/>
          <p:cNvSpPr txBox="1">
            <a:spLocks noChangeArrowheads="1"/>
          </p:cNvSpPr>
          <p:nvPr/>
        </p:nvSpPr>
        <p:spPr bwMode="auto">
          <a:xfrm>
            <a:off x="5187950" y="4938713"/>
            <a:ext cx="22098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Record</a:t>
            </a:r>
          </a:p>
        </p:txBody>
      </p:sp>
      <p:sp>
        <p:nvSpPr>
          <p:cNvPr id="10" name="Text Box 14"/>
          <p:cNvSpPr txBox="1">
            <a:spLocks noChangeArrowheads="1"/>
          </p:cNvSpPr>
          <p:nvPr/>
        </p:nvSpPr>
        <p:spPr bwMode="auto">
          <a:xfrm>
            <a:off x="5486400" y="4495800"/>
            <a:ext cx="1600200" cy="387350"/>
          </a:xfrm>
          <a:prstGeom prst="rect">
            <a:avLst/>
          </a:prstGeom>
          <a:solidFill>
            <a:srgbClr val="FFFF00"/>
          </a:solid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Table</a:t>
            </a:r>
          </a:p>
        </p:txBody>
      </p:sp>
      <p:sp>
        <p:nvSpPr>
          <p:cNvPr id="11" name="Text Box 15"/>
          <p:cNvSpPr txBox="1">
            <a:spLocks noChangeArrowheads="1"/>
          </p:cNvSpPr>
          <p:nvPr/>
        </p:nvSpPr>
        <p:spPr bwMode="auto">
          <a:xfrm>
            <a:off x="5722938" y="4040188"/>
            <a:ext cx="1365250" cy="387350"/>
          </a:xfrm>
          <a:prstGeom prst="rect">
            <a:avLst/>
          </a:prstGeom>
          <a:noFill/>
          <a:ln w="9525">
            <a:noFill/>
            <a:miter lim="800000"/>
            <a:headEnd/>
            <a:tailEnd/>
          </a:ln>
          <a:effectLst/>
        </p:spPr>
        <p:txBody>
          <a:bodyPr lIns="77064" tIns="39428" rIns="77064" bIns="39428">
            <a:spAutoFit/>
          </a:bodyPr>
          <a:lstStyle/>
          <a:p>
            <a:pPr eaLnBrk="1" hangingPunct="1">
              <a:defRPr/>
            </a:pPr>
            <a:r>
              <a:rPr lang="en-US" b="1" dirty="0">
                <a:solidFill>
                  <a:srgbClr val="FF0000"/>
                </a:solidFill>
                <a:effectLst>
                  <a:outerShdw blurRad="38100" dist="38100" dir="2700000" algn="tl">
                    <a:srgbClr val="C0C0C0"/>
                  </a:outerShdw>
                </a:effectLst>
              </a:rPr>
              <a:t>Database</a:t>
            </a:r>
          </a:p>
        </p:txBody>
      </p:sp>
      <p:sp>
        <p:nvSpPr>
          <p:cNvPr id="21516" name="Line 9"/>
          <p:cNvSpPr>
            <a:spLocks noChangeShapeType="1"/>
          </p:cNvSpPr>
          <p:nvPr/>
        </p:nvSpPr>
        <p:spPr bwMode="auto">
          <a:xfrm>
            <a:off x="5321300" y="4902200"/>
            <a:ext cx="198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52400"/>
            <a:ext cx="8077200" cy="1143000"/>
          </a:xfrm>
        </p:spPr>
        <p:txBody>
          <a:bodyPr/>
          <a:lstStyle/>
          <a:p>
            <a:r>
              <a:rPr lang="en-US" altLang="en-US" smtClean="0"/>
              <a:t>Example - Table</a:t>
            </a:r>
          </a:p>
        </p:txBody>
      </p:sp>
      <p:graphicFrame>
        <p:nvGraphicFramePr>
          <p:cNvPr id="5" name="Content Placeholder 4"/>
          <p:cNvGraphicFramePr>
            <a:graphicFrameLocks noGrp="1"/>
          </p:cNvGraphicFramePr>
          <p:nvPr>
            <p:ph idx="1"/>
          </p:nvPr>
        </p:nvGraphicFramePr>
        <p:xfrm>
          <a:off x="304800" y="1905000"/>
          <a:ext cx="8534401" cy="2290764"/>
        </p:xfrm>
        <a:graphic>
          <a:graphicData uri="http://schemas.openxmlformats.org/drawingml/2006/table">
            <a:tbl>
              <a:tblPr firstRow="1" bandRow="1">
                <a:tableStyleId>{21E4AEA4-8DFA-4A89-87EB-49C32662AFE0}</a:tableStyleId>
              </a:tblPr>
              <a:tblGrid>
                <a:gridCol w="877368"/>
                <a:gridCol w="1407929"/>
                <a:gridCol w="1523532"/>
                <a:gridCol w="991772"/>
                <a:gridCol w="1295400"/>
                <a:gridCol w="2438400"/>
              </a:tblGrid>
              <a:tr h="370752">
                <a:tc>
                  <a:txBody>
                    <a:bodyPr/>
                    <a:lstStyle/>
                    <a:p>
                      <a:r>
                        <a:rPr lang="en-US" sz="1800" dirty="0" smtClean="0"/>
                        <a:t>ID</a:t>
                      </a:r>
                      <a:endParaRPr lang="en-US" sz="1800" dirty="0"/>
                    </a:p>
                  </a:txBody>
                  <a:tcPr marL="91442" marR="91442" marT="45709" marB="45709"/>
                </a:tc>
                <a:tc>
                  <a:txBody>
                    <a:bodyPr/>
                    <a:lstStyle/>
                    <a:p>
                      <a:r>
                        <a:rPr lang="en-US" sz="1800" dirty="0" err="1" smtClean="0"/>
                        <a:t>Lastname</a:t>
                      </a:r>
                      <a:endParaRPr lang="en-US" sz="1800" dirty="0"/>
                    </a:p>
                  </a:txBody>
                  <a:tcPr marL="91442" marR="91442" marT="45709" marB="45709"/>
                </a:tc>
                <a:tc>
                  <a:txBody>
                    <a:bodyPr/>
                    <a:lstStyle/>
                    <a:p>
                      <a:r>
                        <a:rPr lang="en-US" sz="1800" dirty="0" err="1" smtClean="0"/>
                        <a:t>Firstname</a:t>
                      </a:r>
                      <a:endParaRPr lang="en-US" sz="1800" dirty="0"/>
                    </a:p>
                  </a:txBody>
                  <a:tcPr marL="91442" marR="91442" marT="45709" marB="45709"/>
                </a:tc>
                <a:tc>
                  <a:txBody>
                    <a:bodyPr/>
                    <a:lstStyle/>
                    <a:p>
                      <a:r>
                        <a:rPr lang="en-US" sz="1800" dirty="0" smtClean="0"/>
                        <a:t>Gender</a:t>
                      </a:r>
                      <a:endParaRPr lang="en-US" sz="1800" dirty="0"/>
                    </a:p>
                  </a:txBody>
                  <a:tcPr marL="91442" marR="91442" marT="45709" marB="45709"/>
                </a:tc>
                <a:tc>
                  <a:txBody>
                    <a:bodyPr/>
                    <a:lstStyle/>
                    <a:p>
                      <a:r>
                        <a:rPr lang="en-US" sz="1800" dirty="0" smtClean="0"/>
                        <a:t>Program</a:t>
                      </a:r>
                      <a:endParaRPr lang="en-US" sz="1800" dirty="0"/>
                    </a:p>
                  </a:txBody>
                  <a:tcPr marL="91442" marR="91442" marT="45709" marB="45709"/>
                </a:tc>
                <a:tc>
                  <a:txBody>
                    <a:bodyPr/>
                    <a:lstStyle/>
                    <a:p>
                      <a:r>
                        <a:rPr lang="en-US" sz="1800" dirty="0" smtClean="0"/>
                        <a:t>Email</a:t>
                      </a:r>
                      <a:endParaRPr lang="en-US" sz="1800" dirty="0"/>
                    </a:p>
                  </a:txBody>
                  <a:tcPr marL="91442" marR="91442" marT="45709" marB="45709"/>
                </a:tc>
              </a:tr>
              <a:tr h="640004">
                <a:tc>
                  <a:txBody>
                    <a:bodyPr/>
                    <a:lstStyle/>
                    <a:p>
                      <a:r>
                        <a:rPr lang="en-US" sz="1800" dirty="0" smtClean="0"/>
                        <a:t>101</a:t>
                      </a:r>
                      <a:endParaRPr lang="en-US" sz="1800" dirty="0"/>
                    </a:p>
                  </a:txBody>
                  <a:tcPr marL="91442" marR="91442" marT="45709" marB="45709"/>
                </a:tc>
                <a:tc>
                  <a:txBody>
                    <a:bodyPr/>
                    <a:lstStyle/>
                    <a:p>
                      <a:r>
                        <a:rPr lang="en-US" sz="1800" dirty="0" smtClean="0"/>
                        <a:t>Smith</a:t>
                      </a:r>
                      <a:endParaRPr lang="en-US" sz="1800" dirty="0"/>
                    </a:p>
                  </a:txBody>
                  <a:tcPr marL="91442" marR="91442" marT="45709" marB="45709"/>
                </a:tc>
                <a:tc>
                  <a:txBody>
                    <a:bodyPr/>
                    <a:lstStyle/>
                    <a:p>
                      <a:r>
                        <a:rPr lang="en-US" sz="1800" dirty="0" smtClean="0"/>
                        <a:t>George</a:t>
                      </a:r>
                      <a:endParaRPr lang="en-US" sz="1800" dirty="0"/>
                    </a:p>
                  </a:txBody>
                  <a:tcPr marL="91442" marR="91442" marT="45709" marB="45709"/>
                </a:tc>
                <a:tc>
                  <a:txBody>
                    <a:bodyPr/>
                    <a:lstStyle/>
                    <a:p>
                      <a:r>
                        <a:rPr lang="en-US" sz="1800" dirty="0" smtClean="0"/>
                        <a:t>M</a:t>
                      </a:r>
                      <a:endParaRPr lang="en-US" sz="1800" dirty="0"/>
                    </a:p>
                  </a:txBody>
                  <a:tcPr marL="91442" marR="91442" marT="45709" marB="45709"/>
                </a:tc>
                <a:tc>
                  <a:txBody>
                    <a:bodyPr/>
                    <a:lstStyle/>
                    <a:p>
                      <a:r>
                        <a:rPr lang="en-US" sz="1800" dirty="0" smtClean="0"/>
                        <a:t>CIS</a:t>
                      </a:r>
                      <a:endParaRPr lang="en-US" sz="1800" dirty="0"/>
                    </a:p>
                  </a:txBody>
                  <a:tcPr marL="91442" marR="91442" marT="45709" marB="45709"/>
                </a:tc>
                <a:tc>
                  <a:txBody>
                    <a:bodyPr/>
                    <a:lstStyle/>
                    <a:p>
                      <a:r>
                        <a:rPr lang="en-US" sz="1800" dirty="0" smtClean="0"/>
                        <a:t>g.smith@yahoo.com</a:t>
                      </a:r>
                      <a:endParaRPr lang="en-US" sz="1800" dirty="0"/>
                    </a:p>
                  </a:txBody>
                  <a:tcPr marL="91442" marR="91442" marT="45709" marB="45709"/>
                </a:tc>
              </a:tr>
              <a:tr h="640004">
                <a:tc>
                  <a:txBody>
                    <a:bodyPr/>
                    <a:lstStyle/>
                    <a:p>
                      <a:r>
                        <a:rPr lang="en-US" sz="1800" dirty="0" smtClean="0"/>
                        <a:t>102</a:t>
                      </a:r>
                      <a:endParaRPr lang="en-US" sz="1800" dirty="0"/>
                    </a:p>
                  </a:txBody>
                  <a:tcPr marL="91442" marR="91442" marT="45709" marB="45709"/>
                </a:tc>
                <a:tc>
                  <a:txBody>
                    <a:bodyPr/>
                    <a:lstStyle/>
                    <a:p>
                      <a:r>
                        <a:rPr lang="en-US" sz="1800" dirty="0" smtClean="0"/>
                        <a:t>Moore</a:t>
                      </a:r>
                      <a:endParaRPr lang="en-US" sz="1800" dirty="0"/>
                    </a:p>
                  </a:txBody>
                  <a:tcPr marL="91442" marR="91442" marT="45709" marB="45709"/>
                </a:tc>
                <a:tc>
                  <a:txBody>
                    <a:bodyPr/>
                    <a:lstStyle/>
                    <a:p>
                      <a:r>
                        <a:rPr lang="en-US" sz="1800" dirty="0" smtClean="0"/>
                        <a:t>Jane</a:t>
                      </a:r>
                      <a:endParaRPr lang="en-US" sz="1800" dirty="0"/>
                    </a:p>
                  </a:txBody>
                  <a:tcPr marL="91442" marR="91442" marT="45709" marB="45709"/>
                </a:tc>
                <a:tc>
                  <a:txBody>
                    <a:bodyPr/>
                    <a:lstStyle/>
                    <a:p>
                      <a:r>
                        <a:rPr lang="en-US" sz="1800" dirty="0" smtClean="0"/>
                        <a:t>F</a:t>
                      </a:r>
                      <a:endParaRPr lang="en-US" sz="1800" dirty="0"/>
                    </a:p>
                  </a:txBody>
                  <a:tcPr marL="91442" marR="91442" marT="45709" marB="45709"/>
                </a:tc>
                <a:tc>
                  <a:txBody>
                    <a:bodyPr/>
                    <a:lstStyle/>
                    <a:p>
                      <a:r>
                        <a:rPr lang="en-US" sz="1800" dirty="0" smtClean="0"/>
                        <a:t>HCOP</a:t>
                      </a:r>
                      <a:endParaRPr lang="en-US" sz="1800" dirty="0"/>
                    </a:p>
                  </a:txBody>
                  <a:tcPr marL="91442" marR="91442" marT="45709" marB="45709"/>
                </a:tc>
                <a:tc>
                  <a:txBody>
                    <a:bodyPr/>
                    <a:lstStyle/>
                    <a:p>
                      <a:r>
                        <a:rPr lang="en-US" sz="1800" dirty="0" smtClean="0"/>
                        <a:t>j.moore@yahoo.com</a:t>
                      </a:r>
                      <a:endParaRPr lang="en-US" sz="1800" dirty="0"/>
                    </a:p>
                  </a:txBody>
                  <a:tcPr marL="91442" marR="91442" marT="45709" marB="45709"/>
                </a:tc>
              </a:tr>
              <a:tr h="640004">
                <a:tc>
                  <a:txBody>
                    <a:bodyPr/>
                    <a:lstStyle/>
                    <a:p>
                      <a:r>
                        <a:rPr lang="en-US" sz="1800" dirty="0" smtClean="0"/>
                        <a:t>103</a:t>
                      </a:r>
                      <a:endParaRPr lang="en-US" sz="1800" dirty="0"/>
                    </a:p>
                  </a:txBody>
                  <a:tcPr marL="91442" marR="91442" marT="45709" marB="45709"/>
                </a:tc>
                <a:tc>
                  <a:txBody>
                    <a:bodyPr/>
                    <a:lstStyle/>
                    <a:p>
                      <a:r>
                        <a:rPr lang="en-US" sz="1800" dirty="0" err="1" smtClean="0"/>
                        <a:t>Ifamilik</a:t>
                      </a:r>
                      <a:endParaRPr lang="en-US" sz="1800" dirty="0"/>
                    </a:p>
                  </a:txBody>
                  <a:tcPr marL="91442" marR="91442" marT="45709" marB="45709"/>
                </a:tc>
                <a:tc>
                  <a:txBody>
                    <a:bodyPr/>
                    <a:lstStyle/>
                    <a:p>
                      <a:r>
                        <a:rPr lang="en-US" sz="1800" dirty="0" smtClean="0"/>
                        <a:t>John</a:t>
                      </a:r>
                      <a:endParaRPr lang="en-US" sz="1800" dirty="0"/>
                    </a:p>
                  </a:txBody>
                  <a:tcPr marL="91442" marR="91442" marT="45709" marB="45709"/>
                </a:tc>
                <a:tc>
                  <a:txBody>
                    <a:bodyPr/>
                    <a:lstStyle/>
                    <a:p>
                      <a:r>
                        <a:rPr lang="en-US" sz="1800" dirty="0" smtClean="0"/>
                        <a:t>M</a:t>
                      </a:r>
                      <a:endParaRPr lang="en-US" sz="1800" dirty="0"/>
                    </a:p>
                  </a:txBody>
                  <a:tcPr marL="91442" marR="91442" marT="45709" marB="45709"/>
                </a:tc>
                <a:tc>
                  <a:txBody>
                    <a:bodyPr/>
                    <a:lstStyle/>
                    <a:p>
                      <a:r>
                        <a:rPr lang="en-US" sz="1800" dirty="0" smtClean="0"/>
                        <a:t>Education</a:t>
                      </a:r>
                      <a:endParaRPr lang="en-US" sz="1800" dirty="0"/>
                    </a:p>
                  </a:txBody>
                  <a:tcPr marL="91442" marR="91442" marT="45709" marB="45709"/>
                </a:tc>
                <a:tc>
                  <a:txBody>
                    <a:bodyPr/>
                    <a:lstStyle/>
                    <a:p>
                      <a:r>
                        <a:rPr lang="en-US" sz="1800" dirty="0" smtClean="0"/>
                        <a:t>i.john@yahoo.com</a:t>
                      </a:r>
                      <a:endParaRPr lang="en-US" sz="1800" dirty="0"/>
                    </a:p>
                  </a:txBody>
                  <a:tcPr marL="91442" marR="91442" marT="45709" marB="45709"/>
                </a:tc>
              </a:tr>
            </a:tbl>
          </a:graphicData>
        </a:graphic>
      </p:graphicFrame>
      <p:sp>
        <p:nvSpPr>
          <p:cNvPr id="225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B84F4A-AFEC-4BEF-BAB9-ABE79832F45A}" type="slidenum">
              <a:rPr lang="en-US" altLang="en-US" sz="2000" smtClean="0"/>
              <a:pPr>
                <a:spcBef>
                  <a:spcPct val="0"/>
                </a:spcBef>
                <a:buFontTx/>
                <a:buNone/>
              </a:pPr>
              <a:t>15</a:t>
            </a:fld>
            <a:endParaRPr lang="en-US" altLang="en-US" sz="2000" smtClean="0"/>
          </a:p>
        </p:txBody>
      </p:sp>
      <p:sp>
        <p:nvSpPr>
          <p:cNvPr id="6" name="TextBox 5"/>
          <p:cNvSpPr txBox="1"/>
          <p:nvPr/>
        </p:nvSpPr>
        <p:spPr>
          <a:xfrm>
            <a:off x="381000" y="4648200"/>
            <a:ext cx="5838825" cy="1016000"/>
          </a:xfrm>
          <a:prstGeom prst="rect">
            <a:avLst/>
          </a:prstGeom>
          <a:noFill/>
        </p:spPr>
        <p:txBody>
          <a:bodyPr wrap="none">
            <a:spAutoFit/>
          </a:bodyPr>
          <a:lstStyle/>
          <a:p>
            <a:pPr eaLnBrk="1" hangingPunct="1">
              <a:buFont typeface="Arial" pitchFamily="34" charset="0"/>
              <a:buChar char="•"/>
              <a:defRPr/>
            </a:pPr>
            <a:r>
              <a:rPr lang="en-US" dirty="0">
                <a:solidFill>
                  <a:schemeClr val="tx1"/>
                </a:solidFill>
              </a:rPr>
              <a:t> </a:t>
            </a:r>
            <a:r>
              <a:rPr lang="en-US" dirty="0">
                <a:solidFill>
                  <a:schemeClr val="tx1"/>
                </a:solidFill>
                <a:latin typeface="+mn-lt"/>
              </a:rPr>
              <a:t>The whole thing on the above figure is a </a:t>
            </a:r>
            <a:r>
              <a:rPr lang="en-US" b="1" dirty="0">
                <a:solidFill>
                  <a:schemeClr val="tx1"/>
                </a:solidFill>
                <a:latin typeface="+mn-lt"/>
              </a:rPr>
              <a:t>Table</a:t>
            </a:r>
          </a:p>
          <a:p>
            <a:pPr eaLnBrk="1" hangingPunct="1">
              <a:buFont typeface="Arial" pitchFamily="34" charset="0"/>
              <a:buChar char="•"/>
              <a:defRPr/>
            </a:pPr>
            <a:r>
              <a:rPr lang="en-US" b="1" dirty="0">
                <a:solidFill>
                  <a:schemeClr val="tx1"/>
                </a:solidFill>
                <a:latin typeface="+mn-lt"/>
              </a:rPr>
              <a:t> </a:t>
            </a:r>
            <a:r>
              <a:rPr lang="en-US" dirty="0">
                <a:solidFill>
                  <a:schemeClr val="tx1"/>
                </a:solidFill>
                <a:latin typeface="+mn-lt"/>
              </a:rPr>
              <a:t>In this case we have a </a:t>
            </a:r>
            <a:r>
              <a:rPr lang="en-US" b="1" dirty="0">
                <a:solidFill>
                  <a:schemeClr val="tx1"/>
                </a:solidFill>
                <a:latin typeface="+mn-lt"/>
              </a:rPr>
              <a:t>Student table</a:t>
            </a:r>
            <a:r>
              <a:rPr lang="en-US" dirty="0">
                <a:solidFill>
                  <a:schemeClr val="tx1"/>
                </a:solidFill>
                <a:latin typeface="+mn-lt"/>
              </a:rPr>
              <a:t> here</a:t>
            </a:r>
            <a:endParaRPr lang="en-US" b="1" dirty="0">
              <a:solidFill>
                <a:schemeClr val="tx1"/>
              </a:solidFill>
              <a:latin typeface="+mn-lt"/>
            </a:endParaRPr>
          </a:p>
          <a:p>
            <a:pPr eaLnBrk="1" hangingPunct="1">
              <a:buFont typeface="Arial" pitchFamily="34" charset="0"/>
              <a:buChar char="•"/>
              <a:defRPr/>
            </a:pPr>
            <a:r>
              <a:rPr lang="en-US" b="1" dirty="0">
                <a:solidFill>
                  <a:schemeClr val="tx1"/>
                </a:solidFill>
                <a:latin typeface="+mn-lt"/>
              </a:rPr>
              <a:t> </a:t>
            </a:r>
            <a:r>
              <a:rPr lang="en-US" dirty="0">
                <a:solidFill>
                  <a:schemeClr val="tx1"/>
                </a:solidFill>
                <a:latin typeface="+mn-lt"/>
              </a:rPr>
              <a:t>A </a:t>
            </a:r>
            <a:r>
              <a:rPr lang="en-US" b="1" dirty="0">
                <a:solidFill>
                  <a:schemeClr val="tx1"/>
                </a:solidFill>
                <a:latin typeface="+mn-lt"/>
              </a:rPr>
              <a:t>Table</a:t>
            </a:r>
            <a:r>
              <a:rPr lang="en-US" dirty="0">
                <a:solidFill>
                  <a:schemeClr val="tx1"/>
                </a:solidFill>
                <a:latin typeface="+mn-lt"/>
              </a:rPr>
              <a:t> actually is a collection of </a:t>
            </a:r>
            <a:r>
              <a:rPr lang="en-US" i="1" dirty="0">
                <a:solidFill>
                  <a:schemeClr val="tx1"/>
                </a:solidFill>
                <a:latin typeface="+mn-lt"/>
              </a:rPr>
              <a:t>related records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0"/>
            <a:ext cx="8077200" cy="1143000"/>
          </a:xfrm>
        </p:spPr>
        <p:txBody>
          <a:bodyPr/>
          <a:lstStyle/>
          <a:p>
            <a:r>
              <a:rPr lang="en-US" altLang="en-US" smtClean="0"/>
              <a:t>Hierarchy of Data - Database</a:t>
            </a:r>
          </a:p>
        </p:txBody>
      </p:sp>
      <p:sp>
        <p:nvSpPr>
          <p:cNvPr id="23555" name="Content Placeholder 2"/>
          <p:cNvSpPr>
            <a:spLocks noGrp="1"/>
          </p:cNvSpPr>
          <p:nvPr>
            <p:ph idx="1"/>
          </p:nvPr>
        </p:nvSpPr>
        <p:spPr>
          <a:xfrm>
            <a:off x="533400" y="1066800"/>
            <a:ext cx="8077200" cy="4572000"/>
          </a:xfrm>
        </p:spPr>
        <p:txBody>
          <a:bodyPr/>
          <a:lstStyle/>
          <a:p>
            <a:r>
              <a:rPr lang="en-US" altLang="en-US" sz="2800" smtClean="0"/>
              <a:t>A </a:t>
            </a:r>
            <a:r>
              <a:rPr lang="en-US" altLang="en-US" sz="2800" b="1" smtClean="0"/>
              <a:t>Database </a:t>
            </a:r>
            <a:r>
              <a:rPr lang="en-US" altLang="en-US" sz="2800" smtClean="0"/>
              <a:t>according to earlier definition is a collection of data organized in a manner that allows access, retrieval and updating of such data.</a:t>
            </a:r>
          </a:p>
          <a:p>
            <a:r>
              <a:rPr lang="en-US" altLang="en-US" sz="2800" smtClean="0"/>
              <a:t>It is actually a collection of </a:t>
            </a:r>
            <a:r>
              <a:rPr lang="en-US" altLang="en-US" sz="2800" i="1" smtClean="0"/>
              <a:t>related Table</a:t>
            </a:r>
            <a:r>
              <a:rPr lang="en-US" altLang="en-US" sz="2800" smtClean="0"/>
              <a:t/>
            </a:r>
            <a:br>
              <a:rPr lang="en-US" altLang="en-US" sz="2800" smtClean="0"/>
            </a:br>
            <a:endParaRPr lang="en-US" altLang="en-US" smtClean="0"/>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DC06B0-8F57-48CB-BE2F-CD9EC11DADA7}" type="slidenum">
              <a:rPr lang="en-US" altLang="en-US" sz="2000" smtClean="0"/>
              <a:pPr>
                <a:spcBef>
                  <a:spcPct val="0"/>
                </a:spcBef>
                <a:buFontTx/>
                <a:buNone/>
              </a:pPr>
              <a:t>16</a:t>
            </a:fld>
            <a:endParaRPr lang="en-US" altLang="en-US" sz="2000" smtClean="0"/>
          </a:p>
        </p:txBody>
      </p:sp>
      <p:sp>
        <p:nvSpPr>
          <p:cNvPr id="23557" name="AutoShape 7"/>
          <p:cNvSpPr>
            <a:spLocks noChangeArrowheads="1"/>
          </p:cNvSpPr>
          <p:nvPr/>
        </p:nvSpPr>
        <p:spPr bwMode="auto">
          <a:xfrm>
            <a:off x="4724400" y="3352800"/>
            <a:ext cx="3130550" cy="2457450"/>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064" tIns="39428" rIns="77064" bIns="39428" anchor="ct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sp>
        <p:nvSpPr>
          <p:cNvPr id="23558" name="Line 8"/>
          <p:cNvSpPr>
            <a:spLocks noChangeShapeType="1"/>
          </p:cNvSpPr>
          <p:nvPr/>
        </p:nvSpPr>
        <p:spPr bwMode="auto">
          <a:xfrm>
            <a:off x="5035550" y="53848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23559" name="Line 10"/>
          <p:cNvSpPr>
            <a:spLocks noChangeShapeType="1"/>
          </p:cNvSpPr>
          <p:nvPr/>
        </p:nvSpPr>
        <p:spPr bwMode="auto">
          <a:xfrm>
            <a:off x="5568950" y="4495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8" name="Text Box 12"/>
          <p:cNvSpPr txBox="1">
            <a:spLocks noChangeArrowheads="1"/>
          </p:cNvSpPr>
          <p:nvPr/>
        </p:nvSpPr>
        <p:spPr bwMode="auto">
          <a:xfrm>
            <a:off x="4883150" y="5410200"/>
            <a:ext cx="27432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Field</a:t>
            </a:r>
          </a:p>
        </p:txBody>
      </p:sp>
      <p:sp>
        <p:nvSpPr>
          <p:cNvPr id="9" name="Text Box 13"/>
          <p:cNvSpPr txBox="1">
            <a:spLocks noChangeArrowheads="1"/>
          </p:cNvSpPr>
          <p:nvPr/>
        </p:nvSpPr>
        <p:spPr bwMode="auto">
          <a:xfrm>
            <a:off x="5187950" y="4964113"/>
            <a:ext cx="22098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Record</a:t>
            </a:r>
          </a:p>
        </p:txBody>
      </p:sp>
      <p:sp>
        <p:nvSpPr>
          <p:cNvPr id="10" name="Text Box 14"/>
          <p:cNvSpPr txBox="1">
            <a:spLocks noChangeArrowheads="1"/>
          </p:cNvSpPr>
          <p:nvPr/>
        </p:nvSpPr>
        <p:spPr bwMode="auto">
          <a:xfrm>
            <a:off x="5486400" y="4521200"/>
            <a:ext cx="1600200" cy="387350"/>
          </a:xfrm>
          <a:prstGeom prst="rect">
            <a:avLst/>
          </a:prstGeom>
          <a:no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Table</a:t>
            </a:r>
          </a:p>
        </p:txBody>
      </p:sp>
      <p:sp>
        <p:nvSpPr>
          <p:cNvPr id="11" name="Text Box 15"/>
          <p:cNvSpPr txBox="1">
            <a:spLocks noChangeArrowheads="1"/>
          </p:cNvSpPr>
          <p:nvPr/>
        </p:nvSpPr>
        <p:spPr bwMode="auto">
          <a:xfrm>
            <a:off x="5722938" y="4065588"/>
            <a:ext cx="1211262" cy="387350"/>
          </a:xfrm>
          <a:prstGeom prst="rect">
            <a:avLst/>
          </a:prstGeom>
          <a:solidFill>
            <a:srgbClr val="FFFF00"/>
          </a:solidFill>
          <a:ln w="9525">
            <a:noFill/>
            <a:miter lim="800000"/>
            <a:headEnd/>
            <a:tailEnd/>
          </a:ln>
          <a:effectLst/>
        </p:spPr>
        <p:txBody>
          <a:bodyPr lIns="77064" tIns="39428" rIns="77064" bIns="39428">
            <a:spAutoFit/>
          </a:bodyPr>
          <a:lstStyle/>
          <a:p>
            <a:pPr algn="ctr" eaLnBrk="1" hangingPunct="1">
              <a:defRPr/>
            </a:pPr>
            <a:r>
              <a:rPr lang="en-US" b="1" dirty="0">
                <a:solidFill>
                  <a:srgbClr val="FF0000"/>
                </a:solidFill>
                <a:effectLst>
                  <a:outerShdw blurRad="38100" dist="38100" dir="2700000" algn="tl">
                    <a:srgbClr val="C0C0C0"/>
                  </a:outerShdw>
                </a:effectLst>
              </a:rPr>
              <a:t>Database</a:t>
            </a:r>
          </a:p>
        </p:txBody>
      </p:sp>
      <p:sp>
        <p:nvSpPr>
          <p:cNvPr id="23564" name="Line 9"/>
          <p:cNvSpPr>
            <a:spLocks noChangeShapeType="1"/>
          </p:cNvSpPr>
          <p:nvPr/>
        </p:nvSpPr>
        <p:spPr bwMode="auto">
          <a:xfrm>
            <a:off x="5321300" y="4927600"/>
            <a:ext cx="1989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8077200" cy="1143000"/>
          </a:xfrm>
        </p:spPr>
        <p:txBody>
          <a:bodyPr/>
          <a:lstStyle/>
          <a:p>
            <a:r>
              <a:rPr lang="en-US" altLang="en-US" smtClean="0"/>
              <a:t>Example - Database</a:t>
            </a:r>
          </a:p>
        </p:txBody>
      </p:sp>
      <p:graphicFrame>
        <p:nvGraphicFramePr>
          <p:cNvPr id="5" name="Content Placeholder 4"/>
          <p:cNvGraphicFramePr>
            <a:graphicFrameLocks noGrp="1"/>
          </p:cNvGraphicFramePr>
          <p:nvPr>
            <p:ph idx="1"/>
          </p:nvPr>
        </p:nvGraphicFramePr>
        <p:xfrm>
          <a:off x="228600" y="1143000"/>
          <a:ext cx="8305800" cy="2290764"/>
        </p:xfrm>
        <a:graphic>
          <a:graphicData uri="http://schemas.openxmlformats.org/drawingml/2006/table">
            <a:tbl>
              <a:tblPr firstRow="1" bandRow="1">
                <a:tableStyleId>{21E4AEA4-8DFA-4A89-87EB-49C32662AFE0}</a:tableStyleId>
              </a:tblPr>
              <a:tblGrid>
                <a:gridCol w="838200"/>
                <a:gridCol w="1345075"/>
                <a:gridCol w="1455517"/>
                <a:gridCol w="1051207"/>
                <a:gridCol w="1253601"/>
                <a:gridCol w="2362200"/>
              </a:tblGrid>
              <a:tr h="370752">
                <a:tc>
                  <a:txBody>
                    <a:bodyPr/>
                    <a:lstStyle/>
                    <a:p>
                      <a:r>
                        <a:rPr lang="en-US" sz="1800" dirty="0" smtClean="0"/>
                        <a:t>ID</a:t>
                      </a:r>
                      <a:endParaRPr lang="en-US" sz="1800" dirty="0"/>
                    </a:p>
                  </a:txBody>
                  <a:tcPr marL="91442" marR="91442" marT="45709" marB="45709"/>
                </a:tc>
                <a:tc>
                  <a:txBody>
                    <a:bodyPr/>
                    <a:lstStyle/>
                    <a:p>
                      <a:r>
                        <a:rPr lang="en-US" sz="1800" dirty="0" err="1" smtClean="0"/>
                        <a:t>Lastname</a:t>
                      </a:r>
                      <a:endParaRPr lang="en-US" sz="1800" dirty="0"/>
                    </a:p>
                  </a:txBody>
                  <a:tcPr marL="91442" marR="91442" marT="45709" marB="45709"/>
                </a:tc>
                <a:tc>
                  <a:txBody>
                    <a:bodyPr/>
                    <a:lstStyle/>
                    <a:p>
                      <a:r>
                        <a:rPr lang="en-US" sz="1800" dirty="0" err="1" smtClean="0"/>
                        <a:t>Firstname</a:t>
                      </a:r>
                      <a:endParaRPr lang="en-US" sz="1800" dirty="0"/>
                    </a:p>
                  </a:txBody>
                  <a:tcPr marL="91442" marR="91442" marT="45709" marB="45709"/>
                </a:tc>
                <a:tc>
                  <a:txBody>
                    <a:bodyPr/>
                    <a:lstStyle/>
                    <a:p>
                      <a:r>
                        <a:rPr lang="en-US" sz="1800" dirty="0" smtClean="0"/>
                        <a:t>Gender</a:t>
                      </a:r>
                      <a:endParaRPr lang="en-US" sz="1800" dirty="0"/>
                    </a:p>
                  </a:txBody>
                  <a:tcPr marL="91442" marR="91442" marT="45709" marB="45709"/>
                </a:tc>
                <a:tc>
                  <a:txBody>
                    <a:bodyPr/>
                    <a:lstStyle/>
                    <a:p>
                      <a:r>
                        <a:rPr lang="en-US" sz="1800" dirty="0" smtClean="0"/>
                        <a:t>Program</a:t>
                      </a:r>
                      <a:endParaRPr lang="en-US" sz="1800" dirty="0"/>
                    </a:p>
                  </a:txBody>
                  <a:tcPr marL="91442" marR="91442" marT="45709" marB="45709"/>
                </a:tc>
                <a:tc>
                  <a:txBody>
                    <a:bodyPr/>
                    <a:lstStyle/>
                    <a:p>
                      <a:r>
                        <a:rPr lang="en-US" sz="1800" dirty="0" smtClean="0"/>
                        <a:t>Email</a:t>
                      </a:r>
                      <a:endParaRPr lang="en-US" sz="1800" dirty="0"/>
                    </a:p>
                  </a:txBody>
                  <a:tcPr marL="91442" marR="91442" marT="45709" marB="45709"/>
                </a:tc>
              </a:tr>
              <a:tr h="640004">
                <a:tc>
                  <a:txBody>
                    <a:bodyPr/>
                    <a:lstStyle/>
                    <a:p>
                      <a:r>
                        <a:rPr lang="en-US" sz="1800" dirty="0" smtClean="0"/>
                        <a:t>101</a:t>
                      </a:r>
                      <a:endParaRPr lang="en-US" sz="1800" dirty="0"/>
                    </a:p>
                  </a:txBody>
                  <a:tcPr marL="91442" marR="91442" marT="45709" marB="45709"/>
                </a:tc>
                <a:tc>
                  <a:txBody>
                    <a:bodyPr/>
                    <a:lstStyle/>
                    <a:p>
                      <a:r>
                        <a:rPr lang="en-US" sz="1800" dirty="0" smtClean="0"/>
                        <a:t>Smith</a:t>
                      </a:r>
                      <a:endParaRPr lang="en-US" sz="1800" dirty="0"/>
                    </a:p>
                  </a:txBody>
                  <a:tcPr marL="91442" marR="91442" marT="45709" marB="45709"/>
                </a:tc>
                <a:tc>
                  <a:txBody>
                    <a:bodyPr/>
                    <a:lstStyle/>
                    <a:p>
                      <a:r>
                        <a:rPr lang="en-US" sz="1800" dirty="0" smtClean="0"/>
                        <a:t>George</a:t>
                      </a:r>
                      <a:endParaRPr lang="en-US" sz="1800" dirty="0"/>
                    </a:p>
                  </a:txBody>
                  <a:tcPr marL="91442" marR="91442" marT="45709" marB="45709"/>
                </a:tc>
                <a:tc>
                  <a:txBody>
                    <a:bodyPr/>
                    <a:lstStyle/>
                    <a:p>
                      <a:r>
                        <a:rPr lang="en-US" sz="1800" dirty="0" smtClean="0"/>
                        <a:t>M</a:t>
                      </a:r>
                      <a:endParaRPr lang="en-US" sz="1800" dirty="0"/>
                    </a:p>
                  </a:txBody>
                  <a:tcPr marL="91442" marR="91442" marT="45709" marB="45709"/>
                </a:tc>
                <a:tc>
                  <a:txBody>
                    <a:bodyPr/>
                    <a:lstStyle/>
                    <a:p>
                      <a:r>
                        <a:rPr lang="en-US" sz="1800" dirty="0" smtClean="0"/>
                        <a:t>CIS</a:t>
                      </a:r>
                      <a:endParaRPr lang="en-US" sz="1800" dirty="0"/>
                    </a:p>
                  </a:txBody>
                  <a:tcPr marL="91442" marR="91442" marT="45709" marB="45709"/>
                </a:tc>
                <a:tc>
                  <a:txBody>
                    <a:bodyPr/>
                    <a:lstStyle/>
                    <a:p>
                      <a:r>
                        <a:rPr lang="en-US" sz="1800" dirty="0" smtClean="0"/>
                        <a:t>g.smith@yahoo.com</a:t>
                      </a:r>
                      <a:endParaRPr lang="en-US" sz="1800" dirty="0"/>
                    </a:p>
                  </a:txBody>
                  <a:tcPr marL="91442" marR="91442" marT="45709" marB="45709"/>
                </a:tc>
              </a:tr>
              <a:tr h="640004">
                <a:tc>
                  <a:txBody>
                    <a:bodyPr/>
                    <a:lstStyle/>
                    <a:p>
                      <a:r>
                        <a:rPr lang="en-US" sz="1800" dirty="0" smtClean="0"/>
                        <a:t>102</a:t>
                      </a:r>
                      <a:endParaRPr lang="en-US" sz="1800" dirty="0"/>
                    </a:p>
                  </a:txBody>
                  <a:tcPr marL="91442" marR="91442" marT="45709" marB="45709"/>
                </a:tc>
                <a:tc>
                  <a:txBody>
                    <a:bodyPr/>
                    <a:lstStyle/>
                    <a:p>
                      <a:r>
                        <a:rPr lang="en-US" sz="1800" dirty="0" smtClean="0"/>
                        <a:t>Moore</a:t>
                      </a:r>
                      <a:endParaRPr lang="en-US" sz="1800" dirty="0"/>
                    </a:p>
                  </a:txBody>
                  <a:tcPr marL="91442" marR="91442" marT="45709" marB="45709"/>
                </a:tc>
                <a:tc>
                  <a:txBody>
                    <a:bodyPr/>
                    <a:lstStyle/>
                    <a:p>
                      <a:r>
                        <a:rPr lang="en-US" sz="1800" dirty="0" smtClean="0"/>
                        <a:t>Jane</a:t>
                      </a:r>
                      <a:endParaRPr lang="en-US" sz="1800" dirty="0"/>
                    </a:p>
                  </a:txBody>
                  <a:tcPr marL="91442" marR="91442" marT="45709" marB="45709"/>
                </a:tc>
                <a:tc>
                  <a:txBody>
                    <a:bodyPr/>
                    <a:lstStyle/>
                    <a:p>
                      <a:r>
                        <a:rPr lang="en-US" sz="1800" dirty="0" smtClean="0"/>
                        <a:t>F</a:t>
                      </a:r>
                      <a:endParaRPr lang="en-US" sz="1800" dirty="0"/>
                    </a:p>
                  </a:txBody>
                  <a:tcPr marL="91442" marR="91442" marT="45709" marB="45709"/>
                </a:tc>
                <a:tc>
                  <a:txBody>
                    <a:bodyPr/>
                    <a:lstStyle/>
                    <a:p>
                      <a:r>
                        <a:rPr lang="en-US" sz="1800" dirty="0" smtClean="0"/>
                        <a:t>HCOP</a:t>
                      </a:r>
                      <a:endParaRPr lang="en-US" sz="1800" dirty="0"/>
                    </a:p>
                  </a:txBody>
                  <a:tcPr marL="91442" marR="91442" marT="45709" marB="45709"/>
                </a:tc>
                <a:tc>
                  <a:txBody>
                    <a:bodyPr/>
                    <a:lstStyle/>
                    <a:p>
                      <a:r>
                        <a:rPr lang="en-US" sz="1800" dirty="0" smtClean="0"/>
                        <a:t>j.moore@yahoo.com</a:t>
                      </a:r>
                      <a:endParaRPr lang="en-US" sz="1800" dirty="0"/>
                    </a:p>
                  </a:txBody>
                  <a:tcPr marL="91442" marR="91442" marT="45709" marB="45709"/>
                </a:tc>
              </a:tr>
              <a:tr h="640004">
                <a:tc>
                  <a:txBody>
                    <a:bodyPr/>
                    <a:lstStyle/>
                    <a:p>
                      <a:r>
                        <a:rPr lang="en-US" sz="1800" dirty="0" smtClean="0"/>
                        <a:t>103</a:t>
                      </a:r>
                      <a:endParaRPr lang="en-US" sz="1800" dirty="0"/>
                    </a:p>
                  </a:txBody>
                  <a:tcPr marL="91442" marR="91442" marT="45709" marB="45709"/>
                </a:tc>
                <a:tc>
                  <a:txBody>
                    <a:bodyPr/>
                    <a:lstStyle/>
                    <a:p>
                      <a:r>
                        <a:rPr lang="en-US" sz="1800" dirty="0" err="1" smtClean="0"/>
                        <a:t>Ifamilik</a:t>
                      </a:r>
                      <a:endParaRPr lang="en-US" sz="1800" dirty="0"/>
                    </a:p>
                  </a:txBody>
                  <a:tcPr marL="91442" marR="91442" marT="45709" marB="45709"/>
                </a:tc>
                <a:tc>
                  <a:txBody>
                    <a:bodyPr/>
                    <a:lstStyle/>
                    <a:p>
                      <a:r>
                        <a:rPr lang="en-US" sz="1800" dirty="0" smtClean="0"/>
                        <a:t>John</a:t>
                      </a:r>
                      <a:endParaRPr lang="en-US" sz="1800" dirty="0"/>
                    </a:p>
                  </a:txBody>
                  <a:tcPr marL="91442" marR="91442" marT="45709" marB="45709"/>
                </a:tc>
                <a:tc>
                  <a:txBody>
                    <a:bodyPr/>
                    <a:lstStyle/>
                    <a:p>
                      <a:r>
                        <a:rPr lang="en-US" sz="1800" dirty="0" smtClean="0"/>
                        <a:t>M</a:t>
                      </a:r>
                      <a:endParaRPr lang="en-US" sz="1800" dirty="0"/>
                    </a:p>
                  </a:txBody>
                  <a:tcPr marL="91442" marR="91442" marT="45709" marB="45709"/>
                </a:tc>
                <a:tc>
                  <a:txBody>
                    <a:bodyPr/>
                    <a:lstStyle/>
                    <a:p>
                      <a:r>
                        <a:rPr lang="en-US" sz="1800" dirty="0" smtClean="0"/>
                        <a:t>Education</a:t>
                      </a:r>
                      <a:endParaRPr lang="en-US" sz="1800" dirty="0"/>
                    </a:p>
                  </a:txBody>
                  <a:tcPr marL="91442" marR="91442" marT="45709" marB="45709"/>
                </a:tc>
                <a:tc>
                  <a:txBody>
                    <a:bodyPr/>
                    <a:lstStyle/>
                    <a:p>
                      <a:r>
                        <a:rPr lang="en-US" sz="1800" dirty="0" smtClean="0"/>
                        <a:t>i.john@yahoo.com</a:t>
                      </a:r>
                      <a:endParaRPr lang="en-US" sz="1800" dirty="0"/>
                    </a:p>
                  </a:txBody>
                  <a:tcPr marL="91442" marR="91442" marT="45709" marB="45709"/>
                </a:tc>
              </a:tr>
            </a:tbl>
          </a:graphicData>
        </a:graphic>
      </p:graphicFrame>
      <p:sp>
        <p:nvSpPr>
          <p:cNvPr id="246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968FA4-67D0-4873-B264-04B7F2D95D1A}" type="slidenum">
              <a:rPr lang="en-US" altLang="en-US" sz="2000" smtClean="0"/>
              <a:pPr>
                <a:spcBef>
                  <a:spcPct val="0"/>
                </a:spcBef>
                <a:buFontTx/>
                <a:buNone/>
              </a:pPr>
              <a:t>17</a:t>
            </a:fld>
            <a:endParaRPr lang="en-US" altLang="en-US" sz="2000" smtClean="0"/>
          </a:p>
        </p:txBody>
      </p:sp>
      <p:sp>
        <p:nvSpPr>
          <p:cNvPr id="6" name="TextBox 5"/>
          <p:cNvSpPr txBox="1"/>
          <p:nvPr/>
        </p:nvSpPr>
        <p:spPr>
          <a:xfrm>
            <a:off x="609600" y="5791200"/>
            <a:ext cx="8112125" cy="708025"/>
          </a:xfrm>
          <a:prstGeom prst="rect">
            <a:avLst/>
          </a:prstGeom>
          <a:noFill/>
        </p:spPr>
        <p:txBody>
          <a:bodyPr wrap="none">
            <a:spAutoFit/>
          </a:bodyPr>
          <a:lstStyle/>
          <a:p>
            <a:pPr eaLnBrk="1" hangingPunct="1">
              <a:buFont typeface="Arial" pitchFamily="34" charset="0"/>
              <a:buChar char="•"/>
              <a:defRPr/>
            </a:pPr>
            <a:r>
              <a:rPr lang="en-US" dirty="0">
                <a:solidFill>
                  <a:schemeClr val="tx1"/>
                </a:solidFill>
              </a:rPr>
              <a:t> </a:t>
            </a:r>
            <a:r>
              <a:rPr lang="en-US" dirty="0">
                <a:solidFill>
                  <a:schemeClr val="tx1"/>
                </a:solidFill>
                <a:latin typeface="+mn-lt"/>
              </a:rPr>
              <a:t>There are two tables here one is the </a:t>
            </a:r>
            <a:r>
              <a:rPr lang="en-US" b="1" dirty="0">
                <a:solidFill>
                  <a:schemeClr val="tx1"/>
                </a:solidFill>
                <a:latin typeface="+mn-lt"/>
              </a:rPr>
              <a:t>Students table</a:t>
            </a:r>
            <a:r>
              <a:rPr lang="en-US" dirty="0">
                <a:solidFill>
                  <a:schemeClr val="tx1"/>
                </a:solidFill>
                <a:latin typeface="+mn-lt"/>
              </a:rPr>
              <a:t> and other is the</a:t>
            </a:r>
          </a:p>
          <a:p>
            <a:pPr eaLnBrk="1" hangingPunct="1">
              <a:defRPr/>
            </a:pPr>
            <a:r>
              <a:rPr lang="en-US" b="1" dirty="0">
                <a:solidFill>
                  <a:schemeClr val="tx1"/>
                </a:solidFill>
                <a:latin typeface="+mn-lt"/>
              </a:rPr>
              <a:t>Courses Taken </a:t>
            </a:r>
            <a:r>
              <a:rPr lang="en-US" dirty="0">
                <a:solidFill>
                  <a:schemeClr val="tx1"/>
                </a:solidFill>
                <a:latin typeface="+mn-lt"/>
              </a:rPr>
              <a:t>table</a:t>
            </a:r>
            <a:endParaRPr lang="en-US" b="1" dirty="0">
              <a:solidFill>
                <a:schemeClr val="tx1"/>
              </a:solidFill>
              <a:latin typeface="+mn-lt"/>
            </a:endParaRPr>
          </a:p>
        </p:txBody>
      </p:sp>
      <p:graphicFrame>
        <p:nvGraphicFramePr>
          <p:cNvPr id="9" name="Table 8"/>
          <p:cNvGraphicFramePr>
            <a:graphicFrameLocks noGrp="1"/>
          </p:cNvGraphicFramePr>
          <p:nvPr/>
        </p:nvGraphicFramePr>
        <p:xfrm>
          <a:off x="838200" y="3505200"/>
          <a:ext cx="6096000" cy="2124075"/>
        </p:xfrm>
        <a:graphic>
          <a:graphicData uri="http://schemas.openxmlformats.org/drawingml/2006/table">
            <a:tbl>
              <a:tblPr firstRow="1" bandRow="1">
                <a:tableStyleId>{21E4AEA4-8DFA-4A89-87EB-49C32662AFE0}</a:tableStyleId>
              </a:tblPr>
              <a:tblGrid>
                <a:gridCol w="1524000"/>
                <a:gridCol w="1524000"/>
                <a:gridCol w="1524000"/>
                <a:gridCol w="1524000"/>
              </a:tblGrid>
              <a:tr h="640271">
                <a:tc>
                  <a:txBody>
                    <a:bodyPr/>
                    <a:lstStyle/>
                    <a:p>
                      <a:r>
                        <a:rPr lang="en-US" sz="1800" dirty="0" err="1" smtClean="0"/>
                        <a:t>CoursesTakenID</a:t>
                      </a:r>
                      <a:endParaRPr lang="en-US" sz="1800" dirty="0"/>
                    </a:p>
                  </a:txBody>
                  <a:tcPr marT="45734" marB="45734"/>
                </a:tc>
                <a:tc>
                  <a:txBody>
                    <a:bodyPr/>
                    <a:lstStyle/>
                    <a:p>
                      <a:r>
                        <a:rPr lang="en-US" sz="1800" dirty="0" smtClean="0"/>
                        <a:t>ID</a:t>
                      </a:r>
                      <a:endParaRPr lang="en-US" sz="1800" dirty="0"/>
                    </a:p>
                  </a:txBody>
                  <a:tcPr marT="45734" marB="45734"/>
                </a:tc>
                <a:tc>
                  <a:txBody>
                    <a:bodyPr/>
                    <a:lstStyle/>
                    <a:p>
                      <a:r>
                        <a:rPr lang="en-US" sz="1800" dirty="0" err="1" smtClean="0"/>
                        <a:t>CourseNumber</a:t>
                      </a:r>
                      <a:endParaRPr lang="en-US" sz="1800" dirty="0"/>
                    </a:p>
                  </a:txBody>
                  <a:tcPr marT="45734" marB="45734"/>
                </a:tc>
                <a:tc>
                  <a:txBody>
                    <a:bodyPr/>
                    <a:lstStyle/>
                    <a:p>
                      <a:r>
                        <a:rPr lang="en-US" sz="1800" dirty="0" smtClean="0"/>
                        <a:t>Section</a:t>
                      </a:r>
                      <a:endParaRPr lang="en-US" sz="1800" dirty="0"/>
                    </a:p>
                  </a:txBody>
                  <a:tcPr marT="45734" marB="45734"/>
                </a:tc>
              </a:tr>
              <a:tr h="370951">
                <a:tc>
                  <a:txBody>
                    <a:bodyPr/>
                    <a:lstStyle/>
                    <a:p>
                      <a:r>
                        <a:rPr lang="en-US" sz="1800" dirty="0" smtClean="0"/>
                        <a:t>2012-1</a:t>
                      </a:r>
                      <a:endParaRPr lang="en-US" sz="1800" dirty="0"/>
                    </a:p>
                  </a:txBody>
                  <a:tcPr marT="45734" marB="45734"/>
                </a:tc>
                <a:tc>
                  <a:txBody>
                    <a:bodyPr/>
                    <a:lstStyle/>
                    <a:p>
                      <a:r>
                        <a:rPr lang="en-US" sz="1800" dirty="0" smtClean="0"/>
                        <a:t>101</a:t>
                      </a:r>
                      <a:endParaRPr lang="en-US" sz="1800" dirty="0"/>
                    </a:p>
                  </a:txBody>
                  <a:tcPr marT="45734" marB="45734"/>
                </a:tc>
                <a:tc>
                  <a:txBody>
                    <a:bodyPr/>
                    <a:lstStyle/>
                    <a:p>
                      <a:r>
                        <a:rPr lang="en-US" sz="1800" dirty="0" smtClean="0"/>
                        <a:t>IS240</a:t>
                      </a:r>
                      <a:endParaRPr lang="en-US" sz="1800" dirty="0"/>
                    </a:p>
                  </a:txBody>
                  <a:tcPr marT="45734" marB="45734"/>
                </a:tc>
                <a:tc>
                  <a:txBody>
                    <a:bodyPr/>
                    <a:lstStyle/>
                    <a:p>
                      <a:r>
                        <a:rPr lang="en-US" sz="1800" dirty="0" smtClean="0"/>
                        <a:t>1</a:t>
                      </a:r>
                      <a:endParaRPr lang="en-US" sz="1800" dirty="0"/>
                    </a:p>
                  </a:txBody>
                  <a:tcPr marT="45734" marB="45734"/>
                </a:tc>
              </a:tr>
              <a:tr h="370951">
                <a:tc>
                  <a:txBody>
                    <a:bodyPr/>
                    <a:lstStyle/>
                    <a:p>
                      <a:r>
                        <a:rPr lang="en-US" sz="1800" dirty="0" smtClean="0"/>
                        <a:t>2012-2</a:t>
                      </a:r>
                      <a:endParaRPr lang="en-US" sz="1800" dirty="0"/>
                    </a:p>
                  </a:txBody>
                  <a:tcPr marT="45734" marB="45734"/>
                </a:tc>
                <a:tc>
                  <a:txBody>
                    <a:bodyPr/>
                    <a:lstStyle/>
                    <a:p>
                      <a:r>
                        <a:rPr lang="en-US" sz="1800" dirty="0" smtClean="0"/>
                        <a:t>101</a:t>
                      </a:r>
                      <a:endParaRPr lang="en-US" sz="1800" dirty="0"/>
                    </a:p>
                  </a:txBody>
                  <a:tcPr marT="45734" marB="45734"/>
                </a:tc>
                <a:tc>
                  <a:txBody>
                    <a:bodyPr/>
                    <a:lstStyle/>
                    <a:p>
                      <a:r>
                        <a:rPr lang="en-US" sz="1800" dirty="0" smtClean="0"/>
                        <a:t>IS230</a:t>
                      </a:r>
                      <a:endParaRPr lang="en-US" sz="1800" dirty="0"/>
                    </a:p>
                  </a:txBody>
                  <a:tcPr marT="45734" marB="45734"/>
                </a:tc>
                <a:tc>
                  <a:txBody>
                    <a:bodyPr/>
                    <a:lstStyle/>
                    <a:p>
                      <a:r>
                        <a:rPr lang="en-US" sz="1800" dirty="0" smtClean="0"/>
                        <a:t>1</a:t>
                      </a:r>
                      <a:endParaRPr lang="en-US" sz="1800" dirty="0"/>
                    </a:p>
                  </a:txBody>
                  <a:tcPr marT="45734" marB="45734"/>
                </a:tc>
              </a:tr>
              <a:tr h="370951">
                <a:tc>
                  <a:txBody>
                    <a:bodyPr/>
                    <a:lstStyle/>
                    <a:p>
                      <a:r>
                        <a:rPr lang="en-US" sz="1800" dirty="0" smtClean="0"/>
                        <a:t>2012-3</a:t>
                      </a:r>
                      <a:endParaRPr lang="en-US" sz="1800" dirty="0"/>
                    </a:p>
                  </a:txBody>
                  <a:tcPr marT="45734" marB="45734"/>
                </a:tc>
                <a:tc>
                  <a:txBody>
                    <a:bodyPr/>
                    <a:lstStyle/>
                    <a:p>
                      <a:r>
                        <a:rPr lang="en-US" sz="1800" dirty="0" smtClean="0"/>
                        <a:t>102</a:t>
                      </a:r>
                      <a:endParaRPr lang="en-US" sz="1800" dirty="0"/>
                    </a:p>
                  </a:txBody>
                  <a:tcPr marT="45734" marB="45734"/>
                </a:tc>
                <a:tc>
                  <a:txBody>
                    <a:bodyPr/>
                    <a:lstStyle/>
                    <a:p>
                      <a:r>
                        <a:rPr lang="en-US" sz="1800" dirty="0" smtClean="0"/>
                        <a:t>IS260</a:t>
                      </a:r>
                      <a:endParaRPr lang="en-US" sz="1800" dirty="0"/>
                    </a:p>
                  </a:txBody>
                  <a:tcPr marT="45734" marB="45734"/>
                </a:tc>
                <a:tc>
                  <a:txBody>
                    <a:bodyPr/>
                    <a:lstStyle/>
                    <a:p>
                      <a:r>
                        <a:rPr lang="en-US" sz="1800" dirty="0" smtClean="0"/>
                        <a:t>1</a:t>
                      </a:r>
                      <a:endParaRPr lang="en-US" sz="1800" dirty="0"/>
                    </a:p>
                  </a:txBody>
                  <a:tcPr marT="45734" marB="45734"/>
                </a:tc>
              </a:tr>
              <a:tr h="370951">
                <a:tc>
                  <a:txBody>
                    <a:bodyPr/>
                    <a:lstStyle/>
                    <a:p>
                      <a:r>
                        <a:rPr lang="en-US" sz="1800" dirty="0" smtClean="0"/>
                        <a:t>2012-4</a:t>
                      </a:r>
                      <a:endParaRPr lang="en-US" sz="1800" dirty="0"/>
                    </a:p>
                  </a:txBody>
                  <a:tcPr marT="45734" marB="45734"/>
                </a:tc>
                <a:tc>
                  <a:txBody>
                    <a:bodyPr/>
                    <a:lstStyle/>
                    <a:p>
                      <a:r>
                        <a:rPr lang="en-US" sz="1800" dirty="0" smtClean="0"/>
                        <a:t>103</a:t>
                      </a:r>
                      <a:endParaRPr lang="en-US" sz="1800" dirty="0"/>
                    </a:p>
                  </a:txBody>
                  <a:tcPr marT="45734" marB="45734"/>
                </a:tc>
                <a:tc>
                  <a:txBody>
                    <a:bodyPr/>
                    <a:lstStyle/>
                    <a:p>
                      <a:r>
                        <a:rPr lang="en-US" sz="1800" dirty="0" smtClean="0"/>
                        <a:t>CA100</a:t>
                      </a:r>
                      <a:endParaRPr lang="en-US" sz="1800" dirty="0"/>
                    </a:p>
                  </a:txBody>
                  <a:tcPr marT="45734" marB="45734"/>
                </a:tc>
                <a:tc>
                  <a:txBody>
                    <a:bodyPr/>
                    <a:lstStyle/>
                    <a:p>
                      <a:r>
                        <a:rPr lang="en-US" sz="1800" dirty="0" smtClean="0"/>
                        <a:t>5</a:t>
                      </a:r>
                      <a:endParaRPr lang="en-US" sz="1800" dirty="0"/>
                    </a:p>
                  </a:txBody>
                  <a:tcPr marT="45734" marB="45734"/>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0"/>
            <a:ext cx="8077200" cy="1143000"/>
          </a:xfrm>
        </p:spPr>
        <p:txBody>
          <a:bodyPr/>
          <a:lstStyle/>
          <a:p>
            <a:r>
              <a:rPr lang="en-US" altLang="en-US" smtClean="0"/>
              <a:t>Example of an Actual Database</a:t>
            </a: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7514991-F3F4-46F8-9A2E-514C0A48E91B}" type="slidenum">
              <a:rPr lang="en-US" altLang="en-US" sz="2000" smtClean="0"/>
              <a:pPr>
                <a:spcBef>
                  <a:spcPct val="0"/>
                </a:spcBef>
                <a:buFontTx/>
                <a:buNone/>
              </a:pPr>
              <a:t>18</a:t>
            </a:fld>
            <a:endParaRPr lang="en-US" altLang="en-US" sz="2000"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1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4288"/>
            <a:ext cx="8077200" cy="1143000"/>
          </a:xfrm>
        </p:spPr>
        <p:txBody>
          <a:bodyPr/>
          <a:lstStyle/>
          <a:p>
            <a:r>
              <a:rPr lang="en-US" altLang="en-US" smtClean="0"/>
              <a:t>Graded Exercise </a:t>
            </a:r>
            <a:r>
              <a:rPr lang="en-US" altLang="en-US" b="1" smtClean="0"/>
              <a:t>No. 1 – SLO No. 2</a:t>
            </a:r>
          </a:p>
        </p:txBody>
      </p:sp>
      <p:sp>
        <p:nvSpPr>
          <p:cNvPr id="26627" name="Content Placeholder 2"/>
          <p:cNvSpPr>
            <a:spLocks noGrp="1"/>
          </p:cNvSpPr>
          <p:nvPr>
            <p:ph idx="1"/>
          </p:nvPr>
        </p:nvSpPr>
        <p:spPr>
          <a:xfrm>
            <a:off x="533400" y="1066800"/>
            <a:ext cx="8077200" cy="4572000"/>
          </a:xfrm>
        </p:spPr>
        <p:txBody>
          <a:bodyPr/>
          <a:lstStyle/>
          <a:p>
            <a:r>
              <a:rPr lang="en-US" altLang="en-US" dirty="0" smtClean="0"/>
              <a:t>Identify what are the Tables in your assigned database and what are the fields on each Table.</a:t>
            </a:r>
          </a:p>
          <a:p>
            <a:r>
              <a:rPr lang="en-US" altLang="en-US" dirty="0" smtClean="0"/>
              <a:t>Example Output:</a:t>
            </a:r>
          </a:p>
          <a:p>
            <a:r>
              <a:rPr lang="en-US" altLang="en-US" b="1" dirty="0" smtClean="0"/>
              <a:t>Tables</a:t>
            </a:r>
            <a:r>
              <a:rPr lang="en-US" altLang="en-US" dirty="0" smtClean="0"/>
              <a:t> : Student, Program</a:t>
            </a:r>
          </a:p>
          <a:p>
            <a:r>
              <a:rPr lang="en-US" altLang="en-US" b="1" dirty="0" smtClean="0"/>
              <a:t>Fields</a:t>
            </a:r>
            <a:r>
              <a:rPr lang="en-US" altLang="en-US" dirty="0" smtClean="0"/>
              <a:t> :</a:t>
            </a:r>
          </a:p>
          <a:p>
            <a:pPr lvl="1"/>
            <a:r>
              <a:rPr lang="en-US" altLang="en-US" dirty="0" smtClean="0"/>
              <a:t>Student : </a:t>
            </a:r>
            <a:r>
              <a:rPr lang="en-US" altLang="en-US" dirty="0" err="1" smtClean="0"/>
              <a:t>StudentID</a:t>
            </a:r>
            <a:r>
              <a:rPr lang="en-US" altLang="en-US" dirty="0" smtClean="0"/>
              <a:t>, </a:t>
            </a:r>
            <a:r>
              <a:rPr lang="en-US" altLang="en-US" dirty="0" err="1" smtClean="0"/>
              <a:t>Lastname</a:t>
            </a:r>
            <a:r>
              <a:rPr lang="en-US" altLang="en-US" dirty="0" smtClean="0"/>
              <a:t>, </a:t>
            </a:r>
            <a:r>
              <a:rPr lang="en-US" altLang="en-US" dirty="0" err="1" smtClean="0"/>
              <a:t>Firstname</a:t>
            </a:r>
            <a:endParaRPr lang="en-US" altLang="en-US" dirty="0" smtClean="0"/>
          </a:p>
          <a:p>
            <a:pPr lvl="1"/>
            <a:r>
              <a:rPr lang="en-US" altLang="en-US" dirty="0" smtClean="0"/>
              <a:t>Program : </a:t>
            </a:r>
            <a:r>
              <a:rPr lang="en-US" altLang="en-US" dirty="0" err="1" smtClean="0"/>
              <a:t>ProgramID</a:t>
            </a:r>
            <a:r>
              <a:rPr lang="en-US" altLang="en-US" dirty="0" smtClean="0"/>
              <a:t>, </a:t>
            </a:r>
            <a:r>
              <a:rPr lang="en-US" altLang="en-US" dirty="0" err="1" smtClean="0"/>
              <a:t>ProgramName</a:t>
            </a:r>
            <a:r>
              <a:rPr lang="en-US" altLang="en-US" dirty="0" smtClean="0"/>
              <a:t>, Chair</a:t>
            </a:r>
          </a:p>
          <a:p>
            <a:r>
              <a:rPr lang="en-US" altLang="en-US" b="1" dirty="0" smtClean="0"/>
              <a:t>Set A</a:t>
            </a:r>
            <a:r>
              <a:rPr lang="en-US" altLang="en-US" dirty="0" smtClean="0"/>
              <a:t> – Colonial Adventure Tours (Pages </a:t>
            </a:r>
            <a:r>
              <a:rPr lang="en-US" altLang="en-US" dirty="0" smtClean="0"/>
              <a:t>16</a:t>
            </a:r>
            <a:r>
              <a:rPr lang="en-US" altLang="en-US" dirty="0" smtClean="0"/>
              <a:t>-21)</a:t>
            </a:r>
            <a:endParaRPr lang="en-US" altLang="en-US" dirty="0" smtClean="0"/>
          </a:p>
          <a:p>
            <a:r>
              <a:rPr lang="en-US" altLang="en-US" b="1" dirty="0" smtClean="0"/>
              <a:t>Set B</a:t>
            </a:r>
            <a:r>
              <a:rPr lang="en-US" altLang="en-US" dirty="0" smtClean="0"/>
              <a:t> – Solmaris Condominium Group (Pages </a:t>
            </a:r>
            <a:r>
              <a:rPr lang="en-US" altLang="en-US" dirty="0" smtClean="0"/>
              <a:t>21</a:t>
            </a:r>
            <a:r>
              <a:rPr lang="en-US" altLang="en-US" dirty="0" smtClean="0"/>
              <a:t>-24)</a:t>
            </a:r>
            <a:endParaRPr lang="en-US" altLang="en-US" dirty="0" smtClean="0"/>
          </a:p>
          <a:p>
            <a:pPr lvl="1"/>
            <a:endParaRPr lang="en-US" altLang="en-US" dirty="0" smtClean="0"/>
          </a:p>
          <a:p>
            <a:endParaRPr lang="en-US" altLang="en-US" dirty="0" smtClean="0"/>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59635C-B5C9-4DA7-BB72-23F02D630E8E}" type="slidenum">
              <a:rPr lang="en-US" altLang="en-US" sz="2000" smtClean="0"/>
              <a:pPr>
                <a:spcBef>
                  <a:spcPct val="0"/>
                </a:spcBef>
                <a:buFontTx/>
                <a:buNone/>
              </a:pPr>
              <a:t>19</a:t>
            </a:fld>
            <a:endParaRPr lang="en-US" alt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Objectives</a:t>
            </a:r>
          </a:p>
        </p:txBody>
      </p:sp>
      <p:sp>
        <p:nvSpPr>
          <p:cNvPr id="7171" name="Rectangle 3"/>
          <p:cNvSpPr>
            <a:spLocks noGrp="1" noChangeArrowheads="1"/>
          </p:cNvSpPr>
          <p:nvPr>
            <p:ph type="body" idx="1"/>
          </p:nvPr>
        </p:nvSpPr>
        <p:spPr/>
        <p:txBody>
          <a:bodyPr/>
          <a:lstStyle/>
          <a:p>
            <a:r>
              <a:rPr lang="en-US" altLang="en-US" dirty="0" smtClean="0"/>
              <a:t>Differentiate Data from Information</a:t>
            </a:r>
          </a:p>
          <a:p>
            <a:r>
              <a:rPr lang="en-US" altLang="en-US" dirty="0" smtClean="0"/>
              <a:t>Introduce the Hierarchy of </a:t>
            </a:r>
            <a:r>
              <a:rPr lang="en-US" altLang="en-US" dirty="0" smtClean="0"/>
              <a:t>Data</a:t>
            </a:r>
          </a:p>
          <a:p>
            <a:r>
              <a:rPr lang="en-US" altLang="en-US" dirty="0" smtClean="0"/>
              <a:t>Differentiate Flat File vs Relational database</a:t>
            </a:r>
            <a:endParaRPr lang="en-US" altLang="en-US" dirty="0" smtClean="0"/>
          </a:p>
          <a:p>
            <a:r>
              <a:rPr lang="en-US" altLang="en-US" dirty="0" smtClean="0"/>
              <a:t>Introduce </a:t>
            </a:r>
            <a:r>
              <a:rPr lang="en-US" altLang="en-US" dirty="0" smtClean="0"/>
              <a:t>TAL Distributors, </a:t>
            </a:r>
            <a:r>
              <a:rPr lang="en-US" altLang="en-US" dirty="0" smtClean="0"/>
              <a:t>the company that is used as the basis for many of the examples throughout the </a:t>
            </a:r>
            <a:r>
              <a:rPr lang="en-US" altLang="en-US" dirty="0" smtClean="0"/>
              <a:t>text</a:t>
            </a:r>
            <a:endParaRPr lang="en-US" altLang="en-US" dirty="0" smtClean="0"/>
          </a:p>
          <a:p>
            <a:r>
              <a:rPr lang="en-US" altLang="en-US" dirty="0" smtClean="0"/>
              <a:t>Describe database management systems (DBMSs)</a:t>
            </a:r>
          </a:p>
          <a:p>
            <a:r>
              <a:rPr lang="en-US" altLang="en-US" dirty="0" smtClean="0"/>
              <a:t>Explain the advantages and disadvantages of database processing</a:t>
            </a:r>
          </a:p>
        </p:txBody>
      </p:sp>
      <p:sp>
        <p:nvSpPr>
          <p:cNvPr id="71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600D74E-71D4-4CF3-958C-191E309E9B40}" type="slidenum">
              <a:rPr lang="en-US" altLang="en-US" sz="2000" smtClean="0"/>
              <a:pPr>
                <a:spcBef>
                  <a:spcPct val="0"/>
                </a:spcBef>
                <a:buFontTx/>
                <a:buNone/>
              </a:pPr>
              <a:t>2</a:t>
            </a:fld>
            <a:endParaRPr lang="en-US" alt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0"/>
            <a:ext cx="8077200" cy="1143000"/>
          </a:xfrm>
        </p:spPr>
        <p:txBody>
          <a:bodyPr/>
          <a:lstStyle/>
          <a:p>
            <a:r>
              <a:rPr lang="en-US" altLang="en-US" smtClean="0"/>
              <a:t>Flat File</a:t>
            </a:r>
          </a:p>
        </p:txBody>
      </p:sp>
      <p:sp>
        <p:nvSpPr>
          <p:cNvPr id="2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EC3863-A004-4C1F-978B-6E281240BCF5}" type="slidenum">
              <a:rPr lang="en-US" altLang="en-US" sz="2000" smtClean="0"/>
              <a:pPr>
                <a:spcBef>
                  <a:spcPct val="0"/>
                </a:spcBef>
                <a:buFontTx/>
                <a:buNone/>
              </a:pPr>
              <a:t>20</a:t>
            </a:fld>
            <a:endParaRPr lang="en-US" altLang="en-US" sz="2000" smtClean="0"/>
          </a:p>
        </p:txBody>
      </p:sp>
      <p:sp>
        <p:nvSpPr>
          <p:cNvPr id="27652" name="TextBox 4"/>
          <p:cNvSpPr txBox="1">
            <a:spLocks noChangeArrowheads="1"/>
          </p:cNvSpPr>
          <p:nvPr/>
        </p:nvSpPr>
        <p:spPr bwMode="auto">
          <a:xfrm>
            <a:off x="533400" y="16002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1"/>
                </a:solidFill>
                <a:latin typeface="Times New Roman" panose="02020603050405020304" pitchFamily="18" charset="0"/>
              </a:rPr>
              <a:t>A </a:t>
            </a:r>
            <a:r>
              <a:rPr lang="en-US" altLang="en-US" sz="2000" b="1">
                <a:solidFill>
                  <a:schemeClr val="tx1"/>
                </a:solidFill>
                <a:latin typeface="Times New Roman" panose="02020603050405020304" pitchFamily="18" charset="0"/>
              </a:rPr>
              <a:t>Flat File</a:t>
            </a:r>
            <a:r>
              <a:rPr lang="en-US" altLang="en-US" sz="2000">
                <a:solidFill>
                  <a:schemeClr val="tx1"/>
                </a:solidFill>
                <a:latin typeface="Times New Roman" panose="02020603050405020304" pitchFamily="18" charset="0"/>
              </a:rPr>
              <a:t> is a file that has </a:t>
            </a:r>
            <a:r>
              <a:rPr lang="en-US" altLang="en-US" sz="2000" i="1">
                <a:solidFill>
                  <a:schemeClr val="tx1"/>
                </a:solidFill>
                <a:latin typeface="Times New Roman" panose="02020603050405020304" pitchFamily="18" charset="0"/>
              </a:rPr>
              <a:t>no structure of relationship</a:t>
            </a:r>
            <a:r>
              <a:rPr lang="en-US" altLang="en-US" sz="2000">
                <a:solidFill>
                  <a:schemeClr val="tx1"/>
                </a:solidFill>
                <a:latin typeface="Times New Roman" panose="02020603050405020304" pitchFamily="18" charset="0"/>
              </a:rPr>
              <a:t> with another file,</a:t>
            </a:r>
          </a:p>
          <a:p>
            <a:pPr eaLnBrk="1" hangingPunct="1">
              <a:spcBef>
                <a:spcPct val="0"/>
              </a:spcBef>
              <a:buFontTx/>
              <a:buNone/>
            </a:pPr>
            <a:r>
              <a:rPr lang="en-US" altLang="en-US" sz="2000">
                <a:solidFill>
                  <a:schemeClr val="tx1"/>
                </a:solidFill>
                <a:latin typeface="Times New Roman" panose="02020603050405020304" pitchFamily="18" charset="0"/>
              </a:rPr>
              <a:t>that’s why it is called a ‘Flat’ file in the first place. A good example would</a:t>
            </a:r>
          </a:p>
          <a:p>
            <a:pPr eaLnBrk="1" hangingPunct="1">
              <a:spcBef>
                <a:spcPct val="0"/>
              </a:spcBef>
              <a:buFontTx/>
              <a:buNone/>
            </a:pPr>
            <a:r>
              <a:rPr lang="en-US" altLang="en-US" sz="2000">
                <a:solidFill>
                  <a:schemeClr val="tx1"/>
                </a:solidFill>
                <a:latin typeface="Times New Roman" panose="02020603050405020304" pitchFamily="18" charset="0"/>
              </a:rPr>
              <a:t>be a spreadsheet file like MS Excel, or a simple text file like a CSV (Comma</a:t>
            </a:r>
          </a:p>
          <a:p>
            <a:pPr eaLnBrk="1" hangingPunct="1">
              <a:spcBef>
                <a:spcPct val="0"/>
              </a:spcBef>
              <a:buFontTx/>
              <a:buNone/>
            </a:pPr>
            <a:r>
              <a:rPr lang="en-US" altLang="en-US" sz="2000">
                <a:solidFill>
                  <a:schemeClr val="tx1"/>
                </a:solidFill>
                <a:latin typeface="Times New Roman" panose="02020603050405020304" pitchFamily="18" charset="0"/>
              </a:rPr>
              <a:t>Separated Values) file and many more others that could not create a </a:t>
            </a:r>
          </a:p>
          <a:p>
            <a:pPr eaLnBrk="1" hangingPunct="1">
              <a:spcBef>
                <a:spcPct val="0"/>
              </a:spcBef>
              <a:buFontTx/>
              <a:buNone/>
            </a:pPr>
            <a:r>
              <a:rPr lang="en-US" altLang="en-US" sz="2000">
                <a:solidFill>
                  <a:schemeClr val="tx1"/>
                </a:solidFill>
                <a:latin typeface="Times New Roman" panose="02020603050405020304" pitchFamily="18" charset="0"/>
              </a:rPr>
              <a:t>structure of relationship with other similar file.</a:t>
            </a:r>
          </a:p>
          <a:p>
            <a:pPr eaLnBrk="1" hangingPunct="1">
              <a:spcBef>
                <a:spcPct val="0"/>
              </a:spcBef>
              <a:buFontTx/>
              <a:buNone/>
            </a:pPr>
            <a:endParaRPr lang="en-US" altLang="en-US" sz="2000">
              <a:solidFill>
                <a:schemeClr val="tx1"/>
              </a:solidFill>
              <a:latin typeface="Times New Roman" panose="02020603050405020304" pitchFamily="18" charset="0"/>
            </a:endParaRPr>
          </a:p>
          <a:p>
            <a:pPr eaLnBrk="1" hangingPunct="1">
              <a:spcBef>
                <a:spcPct val="0"/>
              </a:spcBef>
              <a:buFontTx/>
              <a:buNone/>
            </a:pPr>
            <a:r>
              <a:rPr lang="en-US" altLang="en-US" sz="2000">
                <a:solidFill>
                  <a:schemeClr val="tx1"/>
                </a:solidFill>
                <a:latin typeface="Times New Roman" panose="02020603050405020304" pitchFamily="18" charset="0"/>
              </a:rPr>
              <a:t>Problem with Flat files are </a:t>
            </a:r>
            <a:r>
              <a:rPr lang="en-US" altLang="en-US" sz="2000" b="1">
                <a:solidFill>
                  <a:schemeClr val="tx1"/>
                </a:solidFill>
                <a:latin typeface="Times New Roman" panose="02020603050405020304" pitchFamily="18" charset="0"/>
              </a:rPr>
              <a:t>redundancy </a:t>
            </a:r>
            <a:r>
              <a:rPr lang="en-US" altLang="en-US" sz="2000">
                <a:solidFill>
                  <a:schemeClr val="tx1"/>
                </a:solidFill>
                <a:latin typeface="Times New Roman" panose="02020603050405020304" pitchFamily="18" charset="0"/>
              </a:rPr>
              <a:t>or needless duplication of data, </a:t>
            </a:r>
            <a:r>
              <a:rPr lang="en-US" altLang="en-US" sz="2000" b="1">
                <a:solidFill>
                  <a:schemeClr val="tx1"/>
                </a:solidFill>
                <a:latin typeface="Times New Roman" panose="02020603050405020304" pitchFamily="18" charset="0"/>
              </a:rPr>
              <a:t>security,</a:t>
            </a:r>
            <a:r>
              <a:rPr lang="en-US" altLang="en-US" sz="2000">
                <a:solidFill>
                  <a:schemeClr val="tx1"/>
                </a:solidFill>
                <a:latin typeface="Times New Roman" panose="02020603050405020304" pitchFamily="18" charset="0"/>
              </a:rPr>
              <a:t> that is, no integral security that would allow access or at least limit</a:t>
            </a:r>
          </a:p>
          <a:p>
            <a:pPr eaLnBrk="1" hangingPunct="1">
              <a:spcBef>
                <a:spcPct val="0"/>
              </a:spcBef>
              <a:buFontTx/>
              <a:buNone/>
            </a:pPr>
            <a:r>
              <a:rPr lang="en-US" altLang="en-US" sz="2000">
                <a:solidFill>
                  <a:schemeClr val="tx1"/>
                </a:solidFill>
                <a:latin typeface="Times New Roman" panose="02020603050405020304" pitchFamily="18" charset="0"/>
              </a:rPr>
              <a:t>some users from accessing some important or sensitive data. It also has </a:t>
            </a:r>
            <a:r>
              <a:rPr lang="en-US" altLang="en-US" sz="2000" b="1">
                <a:solidFill>
                  <a:schemeClr val="tx1"/>
                </a:solidFill>
                <a:latin typeface="Times New Roman" panose="02020603050405020304" pitchFamily="18" charset="0"/>
              </a:rPr>
              <a:t>problem of relating two files or more </a:t>
            </a:r>
            <a:r>
              <a:rPr lang="en-US" altLang="en-US" sz="2000">
                <a:solidFill>
                  <a:schemeClr val="tx1"/>
                </a:solidFill>
                <a:latin typeface="Times New Roman" panose="02020603050405020304" pitchFamily="18" charset="0"/>
              </a:rPr>
              <a:t>because it has no structure for such. And finally it has </a:t>
            </a:r>
            <a:r>
              <a:rPr lang="en-US" altLang="en-US" sz="2000" b="1">
                <a:solidFill>
                  <a:schemeClr val="tx1"/>
                </a:solidFill>
                <a:latin typeface="Times New Roman" panose="02020603050405020304" pitchFamily="18" charset="0"/>
              </a:rPr>
              <a:t>size limitation</a:t>
            </a:r>
            <a:r>
              <a:rPr lang="en-US" altLang="en-US" sz="2000">
                <a:solidFill>
                  <a:schemeClr val="tx1"/>
                </a:solidFill>
                <a:latin typeface="Times New Roman" panose="02020603050405020304" pitchFamily="18" charset="0"/>
              </a:rPr>
              <a:t>, that is, it could not grow as much you want it to be in terms of bytes or data that you want to store.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11113"/>
            <a:ext cx="8077200" cy="1143001"/>
          </a:xfrm>
        </p:spPr>
        <p:txBody>
          <a:bodyPr/>
          <a:lstStyle/>
          <a:p>
            <a:r>
              <a:rPr lang="en-US" altLang="en-US" smtClean="0"/>
              <a:t>Flat File – Example (Spreadsheet)</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D09DBCA-051D-48FE-BEFD-EDE9B6CB0741}" type="slidenum">
              <a:rPr lang="en-US" altLang="en-US" sz="2000" smtClean="0"/>
              <a:pPr>
                <a:spcBef>
                  <a:spcPct val="0"/>
                </a:spcBef>
                <a:buFontTx/>
                <a:buNone/>
              </a:pPr>
              <a:t>21</a:t>
            </a:fld>
            <a:endParaRPr lang="en-US" altLang="en-US" sz="200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453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91000"/>
            <a:ext cx="655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7"/>
          <p:cNvGrpSpPr>
            <a:grpSpLocks/>
          </p:cNvGrpSpPr>
          <p:nvPr/>
        </p:nvGrpSpPr>
        <p:grpSpPr bwMode="auto">
          <a:xfrm>
            <a:off x="7713663" y="2359025"/>
            <a:ext cx="1144587" cy="2519363"/>
            <a:chOff x="7713375" y="2359025"/>
            <a:chExt cx="1144587" cy="2519363"/>
          </a:xfrm>
        </p:grpSpPr>
        <p:cxnSp>
          <p:nvCxnSpPr>
            <p:cNvPr id="8" name="Straight Arrow Connector 7"/>
            <p:cNvCxnSpPr/>
            <p:nvPr/>
          </p:nvCxnSpPr>
          <p:spPr bwMode="auto">
            <a:xfrm rot="10800000">
              <a:off x="7719725" y="4878388"/>
              <a:ext cx="1138237" cy="0"/>
            </a:xfrm>
            <a:prstGeom prst="straightConnector1">
              <a:avLst/>
            </a:prstGeom>
            <a:noFill/>
            <a:ln w="15875" cap="flat" cmpd="sng" algn="ctr">
              <a:solidFill>
                <a:schemeClr val="accent4"/>
              </a:solidFill>
              <a:prstDash val="solid"/>
              <a:round/>
              <a:headEnd type="none" w="med" len="med"/>
              <a:tailEnd type="arrow"/>
            </a:ln>
            <a:effectLst/>
          </p:spPr>
        </p:cxnSp>
        <p:cxnSp>
          <p:nvCxnSpPr>
            <p:cNvPr id="9" name="Straight Arrow Connector 8"/>
            <p:cNvCxnSpPr/>
            <p:nvPr/>
          </p:nvCxnSpPr>
          <p:spPr bwMode="auto">
            <a:xfrm rot="10800000">
              <a:off x="7713375" y="2362200"/>
              <a:ext cx="1138237" cy="0"/>
            </a:xfrm>
            <a:prstGeom prst="straightConnector1">
              <a:avLst/>
            </a:prstGeom>
            <a:noFill/>
            <a:ln w="15875" cap="flat" cmpd="sng" algn="ctr">
              <a:solidFill>
                <a:schemeClr val="accent4"/>
              </a:solidFill>
              <a:prstDash val="solid"/>
              <a:round/>
              <a:headEnd type="none" w="med" len="med"/>
              <a:tailEnd type="arrow"/>
            </a:ln>
            <a:effectLst/>
          </p:spPr>
        </p:cxnSp>
        <p:cxnSp>
          <p:nvCxnSpPr>
            <p:cNvPr id="10" name="Straight Connector 9"/>
            <p:cNvCxnSpPr/>
            <p:nvPr/>
          </p:nvCxnSpPr>
          <p:spPr bwMode="auto">
            <a:xfrm rot="16200000" flipH="1">
              <a:off x="7579230" y="3609182"/>
              <a:ext cx="2519363" cy="19050"/>
            </a:xfrm>
            <a:prstGeom prst="line">
              <a:avLst/>
            </a:prstGeom>
            <a:noFill/>
            <a:ln w="15875" cap="flat" cmpd="sng" algn="ctr">
              <a:solidFill>
                <a:schemeClr val="accent4"/>
              </a:solidFill>
              <a:prstDash val="solid"/>
              <a:round/>
              <a:headEnd type="none" w="med" len="med"/>
              <a:tailEnd type="none" w="med" len="med"/>
            </a:ln>
            <a:effectLst/>
          </p:spPr>
        </p:cxnSp>
      </p:grpSp>
      <p:sp>
        <p:nvSpPr>
          <p:cNvPr id="11" name="Multiply 10"/>
          <p:cNvSpPr/>
          <p:nvPr/>
        </p:nvSpPr>
        <p:spPr bwMode="auto">
          <a:xfrm flipH="1">
            <a:off x="8439150" y="2787650"/>
            <a:ext cx="792163" cy="1250950"/>
          </a:xfrm>
          <a:prstGeom prst="mathMultiply">
            <a:avLst/>
          </a:prstGeom>
          <a:solidFill>
            <a:srgbClr val="FF0000"/>
          </a:solidFill>
          <a:ln w="9525" cap="flat" cmpd="sng" algn="ctr">
            <a:noFill/>
            <a:prstDash val="solid"/>
            <a:round/>
            <a:headEnd type="none" w="med" len="med"/>
            <a:tailEnd type="none" w="med" len="med"/>
          </a:ln>
          <a:effectLst/>
        </p:spPr>
        <p:txBody>
          <a:bodyPr lIns="77064" tIns="39428" rIns="77064" bIns="39428"/>
          <a:lstStyle/>
          <a:p>
            <a:pPr eaLnBrk="1" hangingPunct="1">
              <a:defRPr/>
            </a:pPr>
            <a:endParaRPr lang="en-US"/>
          </a:p>
        </p:txBody>
      </p:sp>
      <p:sp>
        <p:nvSpPr>
          <p:cNvPr id="12" name="TextBox 11"/>
          <p:cNvSpPr txBox="1"/>
          <p:nvPr/>
        </p:nvSpPr>
        <p:spPr>
          <a:xfrm>
            <a:off x="0" y="2286000"/>
            <a:ext cx="714375" cy="276225"/>
          </a:xfrm>
          <a:prstGeom prst="rect">
            <a:avLst/>
          </a:prstGeom>
          <a:noFill/>
        </p:spPr>
        <p:txBody>
          <a:bodyPr wrap="none">
            <a:spAutoFit/>
          </a:bodyPr>
          <a:lstStyle/>
          <a:p>
            <a:pPr eaLnBrk="1" hangingPunct="1">
              <a:defRPr/>
            </a:pPr>
            <a:r>
              <a:rPr lang="en-US" sz="1200" b="1" dirty="0">
                <a:solidFill>
                  <a:schemeClr val="tx1"/>
                </a:solidFill>
                <a:latin typeface="+mn-lt"/>
              </a:rPr>
              <a:t>Grades</a:t>
            </a:r>
          </a:p>
        </p:txBody>
      </p:sp>
      <p:sp>
        <p:nvSpPr>
          <p:cNvPr id="13" name="TextBox 12"/>
          <p:cNvSpPr txBox="1"/>
          <p:nvPr/>
        </p:nvSpPr>
        <p:spPr>
          <a:xfrm>
            <a:off x="12700" y="4725988"/>
            <a:ext cx="1143000" cy="276225"/>
          </a:xfrm>
          <a:prstGeom prst="rect">
            <a:avLst/>
          </a:prstGeom>
          <a:noFill/>
        </p:spPr>
        <p:txBody>
          <a:bodyPr>
            <a:spAutoFit/>
          </a:bodyPr>
          <a:lstStyle/>
          <a:p>
            <a:pPr eaLnBrk="1" hangingPunct="1">
              <a:defRPr/>
            </a:pPr>
            <a:r>
              <a:rPr lang="en-US" sz="1200" b="1" dirty="0">
                <a:solidFill>
                  <a:schemeClr val="tx1"/>
                </a:solidFill>
                <a:latin typeface="+mn-lt"/>
              </a:rPr>
              <a:t>Attendance</a:t>
            </a:r>
          </a:p>
        </p:txBody>
      </p:sp>
      <p:sp>
        <p:nvSpPr>
          <p:cNvPr id="14" name="TextBox 13"/>
          <p:cNvSpPr txBox="1"/>
          <p:nvPr/>
        </p:nvSpPr>
        <p:spPr>
          <a:xfrm>
            <a:off x="1158027" y="6248400"/>
            <a:ext cx="6873420" cy="400110"/>
          </a:xfrm>
          <a:prstGeom prst="rect">
            <a:avLst/>
          </a:prstGeom>
          <a:noFill/>
        </p:spPr>
        <p:txBody>
          <a:bodyPr wrap="none">
            <a:spAutoFit/>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 could not easily relate the two Spreadsheet (or Flat) Files</a:t>
            </a:r>
          </a:p>
        </p:txBody>
      </p:sp>
      <p:sp>
        <p:nvSpPr>
          <p:cNvPr id="15" name="TextBox 14"/>
          <p:cNvSpPr txBox="1"/>
          <p:nvPr/>
        </p:nvSpPr>
        <p:spPr>
          <a:xfrm>
            <a:off x="7445375" y="3259138"/>
            <a:ext cx="1306513" cy="276225"/>
          </a:xfrm>
          <a:prstGeom prst="rect">
            <a:avLst/>
          </a:prstGeom>
          <a:noFill/>
        </p:spPr>
        <p:txBody>
          <a:bodyPr wrap="none">
            <a:spAutoFit/>
          </a:bodyPr>
          <a:lstStyle/>
          <a:p>
            <a:pPr eaLnBrk="1" hangingPunct="1">
              <a:defRPr/>
            </a:pPr>
            <a:r>
              <a:rPr lang="en-US" sz="1200" b="1" dirty="0">
                <a:solidFill>
                  <a:schemeClr val="tx1"/>
                </a:solidFill>
                <a:latin typeface="+mn-lt"/>
              </a:rPr>
              <a:t>No relationship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Flat File Example (Text File)</a:t>
            </a: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defRPr>
            </a:lvl1pPr>
            <a:lvl2pPr marL="742950" indent="-285750">
              <a:defRPr sz="2000">
                <a:solidFill>
                  <a:srgbClr val="FFFFFF"/>
                </a:solidFill>
                <a:latin typeface="Times New Roman" panose="02020603050405020304" pitchFamily="18" charset="0"/>
              </a:defRPr>
            </a:lvl2pPr>
            <a:lvl3pPr marL="1143000" indent="-228600">
              <a:defRPr sz="2000">
                <a:solidFill>
                  <a:srgbClr val="FFFFFF"/>
                </a:solidFill>
                <a:latin typeface="Times New Roman" panose="02020603050405020304" pitchFamily="18" charset="0"/>
              </a:defRPr>
            </a:lvl3pPr>
            <a:lvl4pPr marL="1600200" indent="-228600">
              <a:defRPr sz="2000">
                <a:solidFill>
                  <a:srgbClr val="FFFFFF"/>
                </a:solidFill>
                <a:latin typeface="Times New Roman" panose="02020603050405020304" pitchFamily="18" charset="0"/>
              </a:defRPr>
            </a:lvl4pPr>
            <a:lvl5pPr marL="2057400" indent="-22860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fld id="{889A8300-0E17-45C5-92FB-00F818F17732}" type="slidenum">
              <a:rPr lang="en-US" altLang="en-US" smtClean="0">
                <a:solidFill>
                  <a:srgbClr val="222222"/>
                </a:solidFill>
                <a:latin typeface="Arial" panose="020B0604020202020204" pitchFamily="34" charset="0"/>
              </a:rPr>
              <a:pPr/>
              <a:t>22</a:t>
            </a:fld>
            <a:endParaRPr lang="en-US" altLang="en-US" smtClean="0">
              <a:solidFill>
                <a:srgbClr val="222222"/>
              </a:solidFill>
              <a:latin typeface="Arial" panose="020B0604020202020204" pitchFamily="34" charset="0"/>
            </a:endParaRPr>
          </a:p>
        </p:txBody>
      </p:sp>
      <p:pic>
        <p:nvPicPr>
          <p:cNvPr id="29700" name="Picture 4" descr="http://www.mapsdata.co.uk/wp-content/themes/inquiron/images/earthquakes-CSV-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069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58026" y="6248400"/>
            <a:ext cx="5699973" cy="400110"/>
          </a:xfrm>
          <a:prstGeom prst="rect">
            <a:avLst/>
          </a:prstGeom>
          <a:noFill/>
        </p:spPr>
        <p:txBody>
          <a:bodyPr>
            <a:spAutoFit/>
          </a:bodyPr>
          <a:lstStyle/>
          <a:p>
            <a:pPr algn="ct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Comma Separated Value (CSV) Text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0"/>
            <a:ext cx="8077200" cy="1143000"/>
          </a:xfrm>
        </p:spPr>
        <p:txBody>
          <a:bodyPr/>
          <a:lstStyle/>
          <a:p>
            <a:r>
              <a:rPr lang="en-US" altLang="en-US" smtClean="0"/>
              <a:t>Flat File - Example</a:t>
            </a: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0AC40-5FAE-4E2C-8817-698DA7F2C283}" type="slidenum">
              <a:rPr lang="en-US" altLang="en-US" sz="2000" smtClean="0"/>
              <a:pPr>
                <a:spcBef>
                  <a:spcPct val="0"/>
                </a:spcBef>
                <a:buFontTx/>
                <a:buNone/>
              </a:pPr>
              <a:t>23</a:t>
            </a:fld>
            <a:endParaRPr lang="en-US" altLang="en-US" sz="2000" smtClean="0"/>
          </a:p>
        </p:txBody>
      </p:sp>
      <p:sp>
        <p:nvSpPr>
          <p:cNvPr id="14" name="TextBox 13"/>
          <p:cNvSpPr txBox="1"/>
          <p:nvPr/>
        </p:nvSpPr>
        <p:spPr>
          <a:xfrm>
            <a:off x="1158027" y="6248400"/>
            <a:ext cx="6345583" cy="400110"/>
          </a:xfrm>
          <a:prstGeom prst="rect">
            <a:avLst/>
          </a:prstGeom>
          <a:noFill/>
        </p:spPr>
        <p:txBody>
          <a:bodyPr wrap="none">
            <a:spAutoFit/>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Flat file like this Spreadsheet could result in redundancy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876425"/>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28600" y="1524000"/>
            <a:ext cx="2754313" cy="338138"/>
          </a:xfrm>
          <a:prstGeom prst="rect">
            <a:avLst/>
          </a:prstGeom>
          <a:noFill/>
        </p:spPr>
        <p:txBody>
          <a:bodyPr wrap="none">
            <a:spAutoFit/>
          </a:bodyPr>
          <a:lstStyle/>
          <a:p>
            <a:pPr eaLnBrk="1" hangingPunct="1">
              <a:defRPr/>
            </a:pPr>
            <a:r>
              <a:rPr lang="en-US" sz="1600" b="1" dirty="0">
                <a:solidFill>
                  <a:schemeClr val="accent6"/>
                </a:solidFill>
                <a:latin typeface="+mn-lt"/>
              </a:rPr>
              <a:t>Courses Taken by Student</a:t>
            </a:r>
          </a:p>
        </p:txBody>
      </p:sp>
      <p:sp>
        <p:nvSpPr>
          <p:cNvPr id="17" name="Rectangle 16"/>
          <p:cNvSpPr>
            <a:spLocks noChangeArrowheads="1"/>
          </p:cNvSpPr>
          <p:nvPr/>
        </p:nvSpPr>
        <p:spPr bwMode="auto">
          <a:xfrm>
            <a:off x="457200" y="2286000"/>
            <a:ext cx="4384675" cy="9144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cxnSp>
        <p:nvCxnSpPr>
          <p:cNvPr id="19" name="Straight Arrow Connector 18"/>
          <p:cNvCxnSpPr>
            <a:cxnSpLocks noChangeShapeType="1"/>
          </p:cNvCxnSpPr>
          <p:nvPr/>
        </p:nvCxnSpPr>
        <p:spPr bwMode="auto">
          <a:xfrm flipV="1">
            <a:off x="2362200" y="3352800"/>
            <a:ext cx="0" cy="1600200"/>
          </a:xfrm>
          <a:prstGeom prst="straightConnector1">
            <a:avLst/>
          </a:prstGeom>
          <a:noFill/>
          <a:ln w="444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2" name="TextBox 21"/>
          <p:cNvSpPr txBox="1"/>
          <p:nvPr/>
        </p:nvSpPr>
        <p:spPr>
          <a:xfrm>
            <a:off x="1371600" y="4975225"/>
            <a:ext cx="1954213" cy="369888"/>
          </a:xfrm>
          <a:prstGeom prst="rect">
            <a:avLst/>
          </a:prstGeom>
          <a:noFill/>
        </p:spPr>
        <p:txBody>
          <a:bodyPr wrap="none">
            <a:spAutoFit/>
          </a:bodyPr>
          <a:lstStyle/>
          <a:p>
            <a:pPr eaLnBrk="1" hangingPunct="1">
              <a:defRPr/>
            </a:pPr>
            <a:r>
              <a:rPr lang="en-US" sz="1800" b="1" dirty="0">
                <a:solidFill>
                  <a:schemeClr val="accent6"/>
                </a:solidFill>
                <a:latin typeface="+mn-lt"/>
              </a:rPr>
              <a:t>Redundant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0"/>
            <a:ext cx="8077200" cy="1143000"/>
          </a:xfrm>
        </p:spPr>
        <p:txBody>
          <a:bodyPr/>
          <a:lstStyle/>
          <a:p>
            <a:r>
              <a:rPr lang="en-US" altLang="en-US" smtClean="0"/>
              <a:t>Relational Database</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3929DD-26A5-4E6E-8C9C-FD71E9C8F3E5}" type="slidenum">
              <a:rPr lang="en-US" altLang="en-US" sz="2000" smtClean="0"/>
              <a:pPr>
                <a:spcBef>
                  <a:spcPct val="0"/>
                </a:spcBef>
                <a:buFontTx/>
                <a:buNone/>
              </a:pPr>
              <a:t>24</a:t>
            </a:fld>
            <a:endParaRPr lang="en-US" altLang="en-US" sz="2000" smtClean="0"/>
          </a:p>
        </p:txBody>
      </p:sp>
      <p:sp>
        <p:nvSpPr>
          <p:cNvPr id="31748" name="TextBox 4"/>
          <p:cNvSpPr txBox="1">
            <a:spLocks noChangeArrowheads="1"/>
          </p:cNvSpPr>
          <p:nvPr/>
        </p:nvSpPr>
        <p:spPr bwMode="auto">
          <a:xfrm>
            <a:off x="381000" y="11430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1"/>
                </a:solidFill>
                <a:latin typeface="Times New Roman" panose="02020603050405020304" pitchFamily="18" charset="0"/>
              </a:rPr>
              <a:t>On the other hand a </a:t>
            </a:r>
            <a:r>
              <a:rPr lang="en-US" altLang="en-US" sz="2000" b="1">
                <a:solidFill>
                  <a:schemeClr val="tx1"/>
                </a:solidFill>
                <a:latin typeface="Times New Roman" panose="02020603050405020304" pitchFamily="18" charset="0"/>
              </a:rPr>
              <a:t>Relational Database </a:t>
            </a:r>
            <a:r>
              <a:rPr lang="en-US" altLang="en-US" sz="2000">
                <a:solidFill>
                  <a:schemeClr val="tx1"/>
                </a:solidFill>
                <a:latin typeface="Times New Roman" panose="02020603050405020304" pitchFamily="18" charset="0"/>
              </a:rPr>
              <a:t>is a concept that does not</a:t>
            </a:r>
          </a:p>
          <a:p>
            <a:pPr eaLnBrk="1" hangingPunct="1">
              <a:spcBef>
                <a:spcPct val="0"/>
              </a:spcBef>
              <a:buFontTx/>
              <a:buNone/>
            </a:pPr>
            <a:r>
              <a:rPr lang="en-US" altLang="en-US" sz="2000">
                <a:solidFill>
                  <a:schemeClr val="tx1"/>
                </a:solidFill>
                <a:latin typeface="Times New Roman" panose="02020603050405020304" pitchFamily="18" charset="0"/>
              </a:rPr>
              <a:t>only follow the hierarchy of data (i.e. Field, Record, Table  and Database) data structure but also has a structure that would allow  the creation  of relationship among its files (i.e. Tables). For example if have a table named </a:t>
            </a:r>
            <a:r>
              <a:rPr lang="en-US" altLang="en-US" sz="2000" b="1">
                <a:solidFill>
                  <a:schemeClr val="tx1"/>
                </a:solidFill>
                <a:latin typeface="Times New Roman" panose="02020603050405020304" pitchFamily="18" charset="0"/>
              </a:rPr>
              <a:t>Authors</a:t>
            </a:r>
          </a:p>
          <a:p>
            <a:pPr eaLnBrk="1" hangingPunct="1">
              <a:spcBef>
                <a:spcPct val="0"/>
              </a:spcBef>
              <a:buFontTx/>
              <a:buNone/>
            </a:pPr>
            <a:r>
              <a:rPr lang="en-US" altLang="en-US" sz="2000">
                <a:solidFill>
                  <a:schemeClr val="tx1"/>
                </a:solidFill>
                <a:latin typeface="Times New Roman" panose="02020603050405020304" pitchFamily="18" charset="0"/>
              </a:rPr>
              <a:t>and also a table named </a:t>
            </a:r>
            <a:r>
              <a:rPr lang="en-US" altLang="en-US" sz="2000" b="1">
                <a:solidFill>
                  <a:schemeClr val="tx1"/>
                </a:solidFill>
                <a:latin typeface="Times New Roman" panose="02020603050405020304" pitchFamily="18" charset="0"/>
              </a:rPr>
              <a:t>Books</a:t>
            </a:r>
            <a:r>
              <a:rPr lang="en-US" altLang="en-US" sz="2000">
                <a:solidFill>
                  <a:schemeClr val="tx1"/>
                </a:solidFill>
                <a:latin typeface="Times New Roman" panose="02020603050405020304" pitchFamily="18" charset="0"/>
              </a:rPr>
              <a:t>, using the relational database concept I could</a:t>
            </a:r>
          </a:p>
          <a:p>
            <a:pPr eaLnBrk="1" hangingPunct="1">
              <a:spcBef>
                <a:spcPct val="0"/>
              </a:spcBef>
              <a:buFontTx/>
              <a:buNone/>
            </a:pPr>
            <a:r>
              <a:rPr lang="en-US" altLang="en-US" sz="2000">
                <a:solidFill>
                  <a:schemeClr val="tx1"/>
                </a:solidFill>
                <a:latin typeface="Times New Roman" panose="02020603050405020304" pitchFamily="18" charset="0"/>
              </a:rPr>
              <a:t>create for example a relationship between the two tables, namely, an Author could write one or more Books.</a:t>
            </a:r>
          </a:p>
        </p:txBody>
      </p:sp>
      <p:graphicFrame>
        <p:nvGraphicFramePr>
          <p:cNvPr id="6" name="Table 5"/>
          <p:cNvGraphicFramePr>
            <a:graphicFrameLocks noGrp="1"/>
          </p:cNvGraphicFramePr>
          <p:nvPr/>
        </p:nvGraphicFramePr>
        <p:xfrm>
          <a:off x="685800" y="3657600"/>
          <a:ext cx="1981200" cy="2225676"/>
        </p:xfrm>
        <a:graphic>
          <a:graphicData uri="http://schemas.openxmlformats.org/drawingml/2006/table">
            <a:tbl>
              <a:tblPr firstRow="1" bandRow="1">
                <a:tableStyleId>{21E4AEA4-8DFA-4A89-87EB-49C32662AFE0}</a:tableStyleId>
              </a:tblPr>
              <a:tblGrid>
                <a:gridCol w="1981200"/>
              </a:tblGrid>
              <a:tr h="370946">
                <a:tc>
                  <a:txBody>
                    <a:bodyPr/>
                    <a:lstStyle/>
                    <a:p>
                      <a:pPr algn="ctr"/>
                      <a:r>
                        <a:rPr lang="en-US" sz="1800" dirty="0" smtClean="0"/>
                        <a:t>Author</a:t>
                      </a:r>
                      <a:endParaRPr lang="en-US" sz="1800" dirty="0"/>
                    </a:p>
                  </a:txBody>
                  <a:tcPr marT="45733" marB="45733"/>
                </a:tc>
              </a:tr>
              <a:tr h="370946">
                <a:tc>
                  <a:txBody>
                    <a:bodyPr/>
                    <a:lstStyle/>
                    <a:p>
                      <a:r>
                        <a:rPr lang="en-US" sz="1800" dirty="0" err="1" smtClean="0"/>
                        <a:t>AuthorCode</a:t>
                      </a:r>
                      <a:endParaRPr lang="en-US" sz="1800" dirty="0"/>
                    </a:p>
                  </a:txBody>
                  <a:tcPr marT="45733" marB="45733"/>
                </a:tc>
              </a:tr>
              <a:tr h="370946">
                <a:tc>
                  <a:txBody>
                    <a:bodyPr/>
                    <a:lstStyle/>
                    <a:p>
                      <a:r>
                        <a:rPr lang="en-US" sz="1800" dirty="0" err="1" smtClean="0"/>
                        <a:t>Lastname</a:t>
                      </a:r>
                      <a:endParaRPr lang="en-US" sz="1800" dirty="0"/>
                    </a:p>
                  </a:txBody>
                  <a:tcPr marT="45733" marB="45733"/>
                </a:tc>
              </a:tr>
              <a:tr h="370946">
                <a:tc>
                  <a:txBody>
                    <a:bodyPr/>
                    <a:lstStyle/>
                    <a:p>
                      <a:r>
                        <a:rPr lang="en-US" sz="1800" dirty="0" err="1" smtClean="0"/>
                        <a:t>Firstname</a:t>
                      </a:r>
                      <a:endParaRPr lang="en-US" sz="1800" dirty="0"/>
                    </a:p>
                  </a:txBody>
                  <a:tcPr marT="45733" marB="45733"/>
                </a:tc>
              </a:tr>
              <a:tr h="370946">
                <a:tc>
                  <a:txBody>
                    <a:bodyPr/>
                    <a:lstStyle/>
                    <a:p>
                      <a:r>
                        <a:rPr lang="en-US" sz="1800" dirty="0" smtClean="0"/>
                        <a:t>Gender</a:t>
                      </a:r>
                      <a:endParaRPr lang="en-US" sz="1800" dirty="0"/>
                    </a:p>
                  </a:txBody>
                  <a:tcPr marT="45733" marB="45733"/>
                </a:tc>
              </a:tr>
              <a:tr h="370946">
                <a:tc>
                  <a:txBody>
                    <a:bodyPr/>
                    <a:lstStyle/>
                    <a:p>
                      <a:r>
                        <a:rPr lang="en-US" sz="1800" dirty="0" smtClean="0"/>
                        <a:t>Nationality</a:t>
                      </a:r>
                      <a:endParaRPr lang="en-US" sz="1800" dirty="0"/>
                    </a:p>
                  </a:txBody>
                  <a:tcPr marT="45733" marB="45733"/>
                </a:tc>
              </a:tr>
            </a:tbl>
          </a:graphicData>
        </a:graphic>
      </p:graphicFrame>
      <p:graphicFrame>
        <p:nvGraphicFramePr>
          <p:cNvPr id="7" name="Table 6"/>
          <p:cNvGraphicFramePr>
            <a:graphicFrameLocks noGrp="1"/>
          </p:cNvGraphicFramePr>
          <p:nvPr/>
        </p:nvGraphicFramePr>
        <p:xfrm>
          <a:off x="5867400" y="3733800"/>
          <a:ext cx="1981200" cy="2225676"/>
        </p:xfrm>
        <a:graphic>
          <a:graphicData uri="http://schemas.openxmlformats.org/drawingml/2006/table">
            <a:tbl>
              <a:tblPr firstRow="1" bandRow="1">
                <a:tableStyleId>{21E4AEA4-8DFA-4A89-87EB-49C32662AFE0}</a:tableStyleId>
              </a:tblPr>
              <a:tblGrid>
                <a:gridCol w="1981200"/>
              </a:tblGrid>
              <a:tr h="370946">
                <a:tc>
                  <a:txBody>
                    <a:bodyPr/>
                    <a:lstStyle/>
                    <a:p>
                      <a:pPr algn="ctr"/>
                      <a:r>
                        <a:rPr lang="en-US" sz="1800" dirty="0" smtClean="0"/>
                        <a:t>Books</a:t>
                      </a:r>
                      <a:endParaRPr lang="en-US" sz="1800" dirty="0"/>
                    </a:p>
                  </a:txBody>
                  <a:tcPr marT="45733" marB="45733"/>
                </a:tc>
              </a:tr>
              <a:tr h="370946">
                <a:tc>
                  <a:txBody>
                    <a:bodyPr/>
                    <a:lstStyle/>
                    <a:p>
                      <a:r>
                        <a:rPr lang="en-US" sz="1800" dirty="0" err="1" smtClean="0"/>
                        <a:t>BookCode</a:t>
                      </a:r>
                      <a:endParaRPr lang="en-US" sz="1800" dirty="0"/>
                    </a:p>
                  </a:txBody>
                  <a:tcPr marT="45733" marB="45733"/>
                </a:tc>
              </a:tr>
              <a:tr h="370946">
                <a:tc>
                  <a:txBody>
                    <a:bodyPr/>
                    <a:lstStyle/>
                    <a:p>
                      <a:r>
                        <a:rPr lang="en-US" sz="1800" dirty="0" err="1" smtClean="0"/>
                        <a:t>BookTitle</a:t>
                      </a:r>
                      <a:endParaRPr lang="en-US" sz="1800" dirty="0"/>
                    </a:p>
                  </a:txBody>
                  <a:tcPr marT="45733" marB="45733"/>
                </a:tc>
              </a:tr>
              <a:tr h="370946">
                <a:tc>
                  <a:txBody>
                    <a:bodyPr/>
                    <a:lstStyle/>
                    <a:p>
                      <a:r>
                        <a:rPr lang="en-US" sz="1800" dirty="0" smtClean="0"/>
                        <a:t>Genre</a:t>
                      </a:r>
                      <a:endParaRPr lang="en-US" sz="1800" dirty="0"/>
                    </a:p>
                  </a:txBody>
                  <a:tcPr marT="45733" marB="45733"/>
                </a:tc>
              </a:tr>
              <a:tr h="370946">
                <a:tc>
                  <a:txBody>
                    <a:bodyPr/>
                    <a:lstStyle/>
                    <a:p>
                      <a:r>
                        <a:rPr lang="en-US" sz="1800" dirty="0" err="1" smtClean="0"/>
                        <a:t>AuthorCode</a:t>
                      </a:r>
                      <a:endParaRPr lang="en-US" sz="1800" dirty="0"/>
                    </a:p>
                  </a:txBody>
                  <a:tcPr marT="45733" marB="45733"/>
                </a:tc>
              </a:tr>
              <a:tr h="370946">
                <a:tc>
                  <a:txBody>
                    <a:bodyPr/>
                    <a:lstStyle/>
                    <a:p>
                      <a:r>
                        <a:rPr lang="en-US" sz="1800" dirty="0" smtClean="0"/>
                        <a:t>Price</a:t>
                      </a:r>
                      <a:endParaRPr lang="en-US" sz="1800" dirty="0"/>
                    </a:p>
                  </a:txBody>
                  <a:tcPr marT="45733" marB="45733"/>
                </a:tc>
              </a:tr>
            </a:tbl>
          </a:graphicData>
        </a:graphic>
      </p:graphicFrame>
      <p:cxnSp>
        <p:nvCxnSpPr>
          <p:cNvPr id="31781" name="Elbow Connector 8"/>
          <p:cNvCxnSpPr>
            <a:cxnSpLocks noChangeShapeType="1"/>
          </p:cNvCxnSpPr>
          <p:nvPr/>
        </p:nvCxnSpPr>
        <p:spPr bwMode="auto">
          <a:xfrm>
            <a:off x="2590800" y="4191000"/>
            <a:ext cx="3352800" cy="1219200"/>
          </a:xfrm>
          <a:prstGeom prst="bentConnector3">
            <a:avLst>
              <a:gd name="adj1" fmla="val 50000"/>
            </a:avLst>
          </a:prstGeom>
          <a:noFill/>
          <a:ln w="254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11113"/>
            <a:ext cx="8077200" cy="1143001"/>
          </a:xfrm>
        </p:spPr>
        <p:txBody>
          <a:bodyPr/>
          <a:lstStyle/>
          <a:p>
            <a:r>
              <a:rPr lang="en-US" altLang="en-US" smtClean="0"/>
              <a:t>Flat File vs Relational</a:t>
            </a:r>
          </a:p>
        </p:txBody>
      </p:sp>
      <p:sp>
        <p:nvSpPr>
          <p:cNvPr id="327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611B67-A28B-4DD2-919A-24E64580EADF}" type="slidenum">
              <a:rPr lang="en-US" altLang="en-US" sz="2000" smtClean="0"/>
              <a:pPr>
                <a:spcBef>
                  <a:spcPct val="0"/>
                </a:spcBef>
                <a:buFontTx/>
                <a:buNone/>
              </a:pPr>
              <a:t>25</a:t>
            </a:fld>
            <a:endParaRPr lang="en-US" altLang="en-US" sz="2000" smtClean="0"/>
          </a:p>
        </p:txBody>
      </p:sp>
      <p:sp>
        <p:nvSpPr>
          <p:cNvPr id="14" name="TextBox 13"/>
          <p:cNvSpPr txBox="1"/>
          <p:nvPr/>
        </p:nvSpPr>
        <p:spPr>
          <a:xfrm>
            <a:off x="2667000" y="6284552"/>
            <a:ext cx="4480907" cy="400110"/>
          </a:xfrm>
          <a:prstGeom prst="rect">
            <a:avLst/>
          </a:prstGeom>
          <a:noFill/>
        </p:spPr>
        <p:txBody>
          <a:bodyPr wrap="none">
            <a:spAutoFit/>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Relational database has no redundancy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5240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28600" y="1219200"/>
            <a:ext cx="2936875" cy="276225"/>
          </a:xfrm>
          <a:prstGeom prst="rect">
            <a:avLst/>
          </a:prstGeom>
          <a:noFill/>
        </p:spPr>
        <p:txBody>
          <a:bodyPr>
            <a:spAutoFit/>
          </a:bodyPr>
          <a:lstStyle/>
          <a:p>
            <a:pPr eaLnBrk="1" hangingPunct="1">
              <a:defRPr/>
            </a:pPr>
            <a:r>
              <a:rPr lang="en-US" sz="1200" b="1" dirty="0">
                <a:solidFill>
                  <a:schemeClr val="accent6"/>
                </a:solidFill>
                <a:latin typeface="+mn-lt"/>
              </a:rPr>
              <a:t>Courses Taken by Student (Flat File)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36957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3219450"/>
            <a:ext cx="49736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092575"/>
            <a:ext cx="50546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28600" y="5683250"/>
            <a:ext cx="2936875" cy="276225"/>
          </a:xfrm>
          <a:prstGeom prst="rect">
            <a:avLst/>
          </a:prstGeom>
          <a:noFill/>
        </p:spPr>
        <p:txBody>
          <a:bodyPr>
            <a:spAutoFit/>
          </a:bodyPr>
          <a:lstStyle/>
          <a:p>
            <a:pPr eaLnBrk="1" hangingPunct="1">
              <a:defRPr/>
            </a:pPr>
            <a:r>
              <a:rPr lang="en-US" sz="1200" b="1" dirty="0">
                <a:solidFill>
                  <a:schemeClr val="accent6"/>
                </a:solidFill>
                <a:latin typeface="+mn-lt"/>
              </a:rPr>
              <a:t>Relational Database in MS Access</a:t>
            </a:r>
          </a:p>
        </p:txBody>
      </p:sp>
      <p:sp>
        <p:nvSpPr>
          <p:cNvPr id="15" name="TextBox 14"/>
          <p:cNvSpPr txBox="1"/>
          <p:nvPr/>
        </p:nvSpPr>
        <p:spPr>
          <a:xfrm>
            <a:off x="5084763" y="5645150"/>
            <a:ext cx="2936875" cy="276225"/>
          </a:xfrm>
          <a:prstGeom prst="rect">
            <a:avLst/>
          </a:prstGeom>
          <a:noFill/>
        </p:spPr>
        <p:txBody>
          <a:bodyPr>
            <a:spAutoFit/>
          </a:bodyPr>
          <a:lstStyle/>
          <a:p>
            <a:pPr algn="ctr" eaLnBrk="1" hangingPunct="1">
              <a:defRPr/>
            </a:pPr>
            <a:r>
              <a:rPr lang="en-US" sz="1200" b="1" dirty="0">
                <a:solidFill>
                  <a:schemeClr val="accent6"/>
                </a:solidFill>
                <a:latin typeface="+mn-lt"/>
              </a:rPr>
              <a:t>No Redundancy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304800"/>
            <a:ext cx="8077200" cy="1143000"/>
          </a:xfrm>
        </p:spPr>
        <p:txBody>
          <a:bodyPr/>
          <a:lstStyle/>
          <a:p>
            <a:r>
              <a:rPr lang="en-US" altLang="en-US" smtClean="0"/>
              <a:t>Relational Database Management System</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E15523-96CF-4EF9-9543-A06FB5FC5424}" type="slidenum">
              <a:rPr lang="en-US" altLang="en-US" sz="2000" smtClean="0"/>
              <a:pPr>
                <a:spcBef>
                  <a:spcPct val="0"/>
                </a:spcBef>
                <a:buFontTx/>
                <a:buNone/>
              </a:pPr>
              <a:t>26</a:t>
            </a:fld>
            <a:endParaRPr lang="en-US" altLang="en-US" sz="2000" smtClean="0"/>
          </a:p>
        </p:txBody>
      </p:sp>
      <p:sp>
        <p:nvSpPr>
          <p:cNvPr id="33796" name="TextBox 4"/>
          <p:cNvSpPr txBox="1">
            <a:spLocks noChangeArrowheads="1"/>
          </p:cNvSpPr>
          <p:nvPr/>
        </p:nvSpPr>
        <p:spPr bwMode="auto">
          <a:xfrm>
            <a:off x="381000" y="198120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1"/>
                </a:solidFill>
                <a:latin typeface="Times New Roman" panose="02020603050405020304" pitchFamily="18" charset="0"/>
              </a:rPr>
              <a:t>A </a:t>
            </a:r>
            <a:r>
              <a:rPr lang="en-US" altLang="en-US" sz="2000" b="1">
                <a:solidFill>
                  <a:schemeClr val="tx1"/>
                </a:solidFill>
                <a:latin typeface="Times New Roman" panose="02020603050405020304" pitchFamily="18" charset="0"/>
              </a:rPr>
              <a:t>Relational Database Management System </a:t>
            </a:r>
            <a:r>
              <a:rPr lang="en-US" altLang="en-US" sz="2000">
                <a:solidFill>
                  <a:schemeClr val="tx1"/>
                </a:solidFill>
                <a:latin typeface="Times New Roman" panose="02020603050405020304" pitchFamily="18" charset="0"/>
              </a:rPr>
              <a:t>or </a:t>
            </a:r>
            <a:r>
              <a:rPr lang="en-US" altLang="en-US" sz="2000" b="1">
                <a:solidFill>
                  <a:schemeClr val="tx1"/>
                </a:solidFill>
                <a:latin typeface="Times New Roman" panose="02020603050405020304" pitchFamily="18" charset="0"/>
              </a:rPr>
              <a:t>RDBMS</a:t>
            </a:r>
            <a:r>
              <a:rPr lang="en-US" altLang="en-US" sz="2000">
                <a:solidFill>
                  <a:schemeClr val="tx1"/>
                </a:solidFill>
                <a:latin typeface="Times New Roman" panose="02020603050405020304" pitchFamily="18" charset="0"/>
              </a:rPr>
              <a:t> is a software that</a:t>
            </a:r>
          </a:p>
          <a:p>
            <a:pPr eaLnBrk="1" hangingPunct="1">
              <a:spcBef>
                <a:spcPct val="0"/>
              </a:spcBef>
              <a:buFontTx/>
              <a:buNone/>
            </a:pPr>
            <a:r>
              <a:rPr lang="en-US" altLang="en-US" sz="2000">
                <a:solidFill>
                  <a:schemeClr val="tx1"/>
                </a:solidFill>
                <a:latin typeface="Times New Roman" panose="02020603050405020304" pitchFamily="18" charset="0"/>
              </a:rPr>
              <a:t>allows the user like you to create,  connect, manage and update your Database according to your needs. Popular RDMBS software are Oracle, DB2, mySQL, MS SQL Server and MS Access to name a few.</a:t>
            </a:r>
          </a:p>
          <a:p>
            <a:pPr eaLnBrk="1" hangingPunct="1">
              <a:spcBef>
                <a:spcPct val="0"/>
              </a:spcBef>
              <a:buFontTx/>
              <a:buNone/>
            </a:pPr>
            <a:endParaRPr lang="en-US" altLang="en-US" sz="2000">
              <a:solidFill>
                <a:schemeClr val="tx1"/>
              </a:solidFill>
              <a:latin typeface="Times New Roman" panose="02020603050405020304" pitchFamily="18" charset="0"/>
            </a:endParaRPr>
          </a:p>
        </p:txBody>
      </p:sp>
      <p:pic>
        <p:nvPicPr>
          <p:cNvPr id="3379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3606800"/>
            <a:ext cx="3225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File:MySQ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13100"/>
            <a:ext cx="23622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Logo DB2-U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638800"/>
            <a:ext cx="31210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2"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572000"/>
            <a:ext cx="31924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4" descr="acces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863" y="51689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304800"/>
            <a:ext cx="8077200" cy="1143000"/>
          </a:xfrm>
        </p:spPr>
        <p:txBody>
          <a:bodyPr/>
          <a:lstStyle/>
          <a:p>
            <a:r>
              <a:rPr lang="en-US" altLang="en-US" smtClean="0"/>
              <a:t>Relational Database Management System</a:t>
            </a: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EF9659-8E89-41DF-B72C-8BDA74A772CD}" type="slidenum">
              <a:rPr lang="en-US" altLang="en-US" sz="2000" smtClean="0"/>
              <a:pPr>
                <a:spcBef>
                  <a:spcPct val="0"/>
                </a:spcBef>
                <a:buFontTx/>
                <a:buNone/>
              </a:pPr>
              <a:t>27</a:t>
            </a:fld>
            <a:endParaRPr lang="en-US" altLang="en-US" sz="2000" smtClean="0"/>
          </a:p>
        </p:txBody>
      </p:sp>
      <p:sp>
        <p:nvSpPr>
          <p:cNvPr id="34820" name="Text Box 5"/>
          <p:cNvSpPr txBox="1">
            <a:spLocks noChangeArrowheads="1"/>
          </p:cNvSpPr>
          <p:nvPr/>
        </p:nvSpPr>
        <p:spPr bwMode="auto">
          <a:xfrm>
            <a:off x="533400" y="3352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1-8: Using a DBMS directly</a:t>
            </a:r>
          </a:p>
        </p:txBody>
      </p:sp>
      <p:sp>
        <p:nvSpPr>
          <p:cNvPr id="34821" name="Text Box 9"/>
          <p:cNvSpPr txBox="1">
            <a:spLocks noChangeArrowheads="1"/>
          </p:cNvSpPr>
          <p:nvPr/>
        </p:nvSpPr>
        <p:spPr bwMode="auto">
          <a:xfrm>
            <a:off x="457200" y="5943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1-9: Using a DBMS through another program</a:t>
            </a:r>
          </a:p>
        </p:txBody>
      </p:sp>
      <p:pic>
        <p:nvPicPr>
          <p:cNvPr id="34822" name="Content Placeholder 8" descr="F1-08.bmp"/>
          <p:cNvPicPr>
            <a:picLocks noGrp="1" noChangeAspect="1"/>
          </p:cNvPicPr>
          <p:nvPr>
            <p:ph sz="quarter" idx="1"/>
          </p:nvPr>
        </p:nvPicPr>
        <p:blipFill>
          <a:blip r:embed="rId2">
            <a:extLst>
              <a:ext uri="{28A0092B-C50C-407E-A947-70E740481C1C}">
                <a14:useLocalDpi xmlns:a14="http://schemas.microsoft.com/office/drawing/2010/main" val="0"/>
              </a:ext>
            </a:extLst>
          </a:blip>
          <a:srcRect b="17871"/>
          <a:stretch>
            <a:fillRect/>
          </a:stretch>
        </p:blipFill>
        <p:spPr>
          <a:xfrm>
            <a:off x="1143000" y="1524000"/>
            <a:ext cx="5638800" cy="1801813"/>
          </a:xfrm>
        </p:spPr>
      </p:pic>
      <p:pic>
        <p:nvPicPr>
          <p:cNvPr id="34823" name="Content Placeholder 10" descr="F1-09.bmp"/>
          <p:cNvPicPr>
            <a:picLocks noChangeAspect="1"/>
          </p:cNvPicPr>
          <p:nvPr/>
        </p:nvPicPr>
        <p:blipFill>
          <a:blip r:embed="rId3">
            <a:extLst>
              <a:ext uri="{28A0092B-C50C-407E-A947-70E740481C1C}">
                <a14:useLocalDpi xmlns:a14="http://schemas.microsoft.com/office/drawing/2010/main" val="0"/>
              </a:ext>
            </a:extLst>
          </a:blip>
          <a:srcRect b="17871"/>
          <a:stretch>
            <a:fillRect/>
          </a:stretch>
        </p:blipFill>
        <p:spPr bwMode="auto">
          <a:xfrm>
            <a:off x="1066800" y="3962400"/>
            <a:ext cx="5867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t>MS Access Demo</a:t>
            </a: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4C5923-49FE-414C-8E34-4D95E1D79B73}" type="slidenum">
              <a:rPr lang="en-US" altLang="en-US" sz="2000" smtClean="0"/>
              <a:pPr>
                <a:spcBef>
                  <a:spcPct val="0"/>
                </a:spcBef>
                <a:buFontTx/>
                <a:buNone/>
              </a:pPr>
              <a:t>28</a:t>
            </a:fld>
            <a:endParaRPr lang="en-US" altLang="en-US" sz="2000" smtClean="0"/>
          </a:p>
        </p:txBody>
      </p:sp>
      <p:pic>
        <p:nvPicPr>
          <p:cNvPr id="3584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715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14288"/>
            <a:ext cx="8077200" cy="1143000"/>
          </a:xfrm>
        </p:spPr>
        <p:txBody>
          <a:bodyPr/>
          <a:lstStyle/>
          <a:p>
            <a:r>
              <a:rPr lang="en-US" altLang="en-US" smtClean="0"/>
              <a:t>Graded Exercise </a:t>
            </a:r>
            <a:r>
              <a:rPr lang="en-US" altLang="en-US" b="1" smtClean="0"/>
              <a:t>No. 2 – SLO No. 1</a:t>
            </a:r>
          </a:p>
        </p:txBody>
      </p:sp>
      <p:sp>
        <p:nvSpPr>
          <p:cNvPr id="36867" name="Content Placeholder 2"/>
          <p:cNvSpPr>
            <a:spLocks noGrp="1"/>
          </p:cNvSpPr>
          <p:nvPr>
            <p:ph idx="1"/>
          </p:nvPr>
        </p:nvSpPr>
        <p:spPr>
          <a:xfrm>
            <a:off x="533400" y="1066800"/>
            <a:ext cx="8077200" cy="4572000"/>
          </a:xfrm>
        </p:spPr>
        <p:txBody>
          <a:bodyPr/>
          <a:lstStyle/>
          <a:p>
            <a:r>
              <a:rPr lang="en-US" altLang="en-US" b="1" dirty="0" smtClean="0"/>
              <a:t>Convert any two tables</a:t>
            </a:r>
            <a:r>
              <a:rPr lang="en-US" altLang="en-US" dirty="0" smtClean="0"/>
              <a:t> in your assigned Case Study database into a flat file using </a:t>
            </a:r>
            <a:r>
              <a:rPr lang="en-US" altLang="en-US" i="1" dirty="0" smtClean="0"/>
              <a:t>Spreadsheet file</a:t>
            </a:r>
            <a:r>
              <a:rPr lang="en-US" altLang="en-US" dirty="0" smtClean="0"/>
              <a:t> (See Slides 21,23 &amp; 25 as examples) or as </a:t>
            </a:r>
            <a:r>
              <a:rPr lang="en-US" altLang="en-US" b="1" dirty="0" smtClean="0"/>
              <a:t>one main table</a:t>
            </a:r>
            <a:r>
              <a:rPr lang="en-US" altLang="en-US" dirty="0" smtClean="0"/>
              <a:t> as </a:t>
            </a:r>
            <a:r>
              <a:rPr lang="en-US" altLang="en-US" i="1" dirty="0" smtClean="0"/>
              <a:t>Text File</a:t>
            </a:r>
            <a:r>
              <a:rPr lang="en-US" altLang="en-US" dirty="0" smtClean="0"/>
              <a:t> (See Slides 22 as example)</a:t>
            </a:r>
          </a:p>
          <a:p>
            <a:r>
              <a:rPr lang="en-US" altLang="en-US" b="1" dirty="0" smtClean="0"/>
              <a:t>Set A</a:t>
            </a:r>
            <a:r>
              <a:rPr lang="en-US" altLang="en-US" dirty="0" smtClean="0"/>
              <a:t> – Colonial Adventure Tours</a:t>
            </a:r>
          </a:p>
          <a:p>
            <a:r>
              <a:rPr lang="en-US" altLang="en-US" b="1" dirty="0" smtClean="0"/>
              <a:t>Set B</a:t>
            </a:r>
            <a:r>
              <a:rPr lang="en-US" altLang="en-US" dirty="0" smtClean="0"/>
              <a:t> – Solmaris Condominium Group</a:t>
            </a:r>
          </a:p>
          <a:p>
            <a:endParaRPr lang="en-US" altLang="en-US" dirty="0" smtClean="0"/>
          </a:p>
          <a:p>
            <a:r>
              <a:rPr lang="en-US" altLang="en-US" sz="2400" dirty="0" smtClean="0"/>
              <a:t>Name your file </a:t>
            </a:r>
            <a:r>
              <a:rPr lang="en-US" altLang="en-US" sz="2400" b="1" dirty="0" smtClean="0"/>
              <a:t>FlatFile-YourLastname.xlsx</a:t>
            </a:r>
            <a:r>
              <a:rPr lang="en-US" altLang="en-US" sz="2400" dirty="0" smtClean="0"/>
              <a:t> (if MS Excel) or </a:t>
            </a:r>
            <a:r>
              <a:rPr lang="en-US" altLang="en-US" sz="2400" b="1" dirty="0" smtClean="0"/>
              <a:t>FlatFile-YourLastname.csv</a:t>
            </a:r>
            <a:r>
              <a:rPr lang="en-US" altLang="en-US" sz="2400" dirty="0" smtClean="0"/>
              <a:t> (if CSV using Notepad)</a:t>
            </a:r>
          </a:p>
          <a:p>
            <a:r>
              <a:rPr lang="en-US" altLang="en-US" sz="2400" dirty="0" smtClean="0"/>
              <a:t>Send to </a:t>
            </a:r>
            <a:r>
              <a:rPr lang="en-US" altLang="en-US" sz="2400" b="1" dirty="0" smtClean="0">
                <a:solidFill>
                  <a:srgbClr val="0070C0"/>
                </a:solidFill>
              </a:rPr>
              <a:t>nationalcis@gmail.com</a:t>
            </a:r>
            <a:endParaRPr lang="en-US" altLang="en-US" sz="2400" b="1" dirty="0" smtClean="0"/>
          </a:p>
          <a:p>
            <a:r>
              <a:rPr lang="en-US" altLang="en-US" sz="2400" dirty="0" smtClean="0"/>
              <a:t>Title of your email : IS230 Exercise No. 2 on Flat File</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FD6A50-3D51-4196-BC76-A7FDDCB018CF}" type="slidenum">
              <a:rPr lang="en-US" altLang="en-US" sz="2000" smtClean="0"/>
              <a:pPr>
                <a:spcBef>
                  <a:spcPct val="0"/>
                </a:spcBef>
                <a:buFontTx/>
                <a:buNone/>
              </a:pPr>
              <a:t>29</a:t>
            </a:fld>
            <a:endParaRPr lang="en-US"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Objectives (continued)</a:t>
            </a:r>
          </a:p>
        </p:txBody>
      </p:sp>
      <p:sp>
        <p:nvSpPr>
          <p:cNvPr id="6147" name="Rectangle 3"/>
          <p:cNvSpPr>
            <a:spLocks noGrp="1" noChangeArrowheads="1"/>
          </p:cNvSpPr>
          <p:nvPr>
            <p:ph type="body" idx="1"/>
          </p:nvPr>
        </p:nvSpPr>
        <p:spPr/>
        <p:txBody>
          <a:bodyPr/>
          <a:lstStyle/>
          <a:p>
            <a:r>
              <a:rPr lang="en-US" altLang="en-US" smtClean="0"/>
              <a:t>Introduce Colonial Adventure Tours, the company that is used in a case that appears throughout the text</a:t>
            </a:r>
          </a:p>
          <a:p>
            <a:r>
              <a:rPr lang="en-US" altLang="en-US" smtClean="0"/>
              <a:t>Introduce Solmaris CondominiumGroup, the company that is used in another case that appears throughout the text</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CCA3A2CC-6915-49A4-8671-EBCD6952044C}" type="slidenum">
              <a:rPr lang="en-US" altLang="en-US">
                <a:solidFill>
                  <a:srgbClr val="222222"/>
                </a:solidFill>
                <a:latin typeface="Arial" panose="020B0604020202020204" pitchFamily="34" charset="0"/>
              </a:rPr>
              <a:pPr eaLnBrk="1" hangingPunct="1"/>
              <a:t>3</a:t>
            </a:fld>
            <a:endParaRPr lang="en-US" altLang="en-US">
              <a:solidFill>
                <a:srgbClr val="222222"/>
              </a:solidFill>
              <a:latin typeface="Arial" panose="020B0604020202020204" pitchFamily="34" charset="0"/>
            </a:endParaRPr>
          </a:p>
        </p:txBody>
      </p:sp>
      <p:sp>
        <p:nvSpPr>
          <p:cNvPr id="2" name="Footer Placeholder 1"/>
          <p:cNvSpPr>
            <a:spLocks noGrp="1"/>
          </p:cNvSpPr>
          <p:nvPr>
            <p:ph type="ftr" sz="quarter" idx="10"/>
          </p:nvPr>
        </p:nvSpPr>
        <p:spPr>
          <a:xfrm>
            <a:off x="38100" y="6248400"/>
            <a:ext cx="7048500" cy="533400"/>
          </a:xfrm>
        </p:spPr>
        <p:txBody>
          <a:bodyPr/>
          <a:lstStyle/>
          <a:p>
            <a:pPr>
              <a:defRPr/>
            </a:pPr>
            <a:r>
              <a:rPr lang="en-US">
                <a:latin typeface="+mn-lt"/>
              </a:rPr>
              <a:t>©2015 Cengage Learning. All Rights Reserved. May not be copied, scanned, or duplicated, in whole or in part, except for use as permitted in a license distributed with a certain product or service or otherwise on a password-protected website for classroom .</a:t>
            </a:r>
            <a:endParaRPr lang="en-US">
              <a:latin typeface="+mn-lt"/>
            </a:endParaRPr>
          </a:p>
        </p:txBody>
      </p:sp>
    </p:spTree>
    <p:extLst>
      <p:ext uri="{BB962C8B-B14F-4D97-AF65-F5344CB8AC3E}">
        <p14:creationId xmlns:p14="http://schemas.microsoft.com/office/powerpoint/2010/main" val="4199411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0"/>
            <a:ext cx="8077200" cy="1143000"/>
          </a:xfrm>
        </p:spPr>
        <p:txBody>
          <a:bodyPr/>
          <a:lstStyle/>
          <a:p>
            <a:r>
              <a:rPr lang="en-US" altLang="en-US" smtClean="0"/>
              <a:t>Database Case Studies intro</a:t>
            </a: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67C092-948F-44FC-B806-17BFE559588F}" type="slidenum">
              <a:rPr lang="en-US" altLang="en-US" sz="2000" smtClean="0"/>
              <a:pPr>
                <a:spcBef>
                  <a:spcPct val="0"/>
                </a:spcBef>
                <a:buFontTx/>
                <a:buNone/>
              </a:pPr>
              <a:t>30</a:t>
            </a:fld>
            <a:endParaRPr lang="en-US" altLang="en-US" sz="2000" smtClean="0"/>
          </a:p>
        </p:txBody>
      </p:sp>
      <p:sp>
        <p:nvSpPr>
          <p:cNvPr id="37892" name="TextBox 4"/>
          <p:cNvSpPr txBox="1">
            <a:spLocks noChangeArrowheads="1"/>
          </p:cNvSpPr>
          <p:nvPr/>
        </p:nvSpPr>
        <p:spPr bwMode="auto">
          <a:xfrm>
            <a:off x="381000" y="122555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rgbClr val="222222"/>
                </a:solidFill>
                <a:latin typeface="Arial" panose="020B0604020202020204" pitchFamily="34" charset="0"/>
              </a:defRPr>
            </a:lvl1pPr>
            <a:lvl2pPr>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chemeClr val="tx1"/>
                </a:solidFill>
                <a:latin typeface="Times New Roman" panose="02020603050405020304" pitchFamily="18" charset="0"/>
              </a:rPr>
              <a:t>In this class we are going to use two of popular RDBMS software, namely,</a:t>
            </a:r>
          </a:p>
          <a:p>
            <a:pPr eaLnBrk="1" hangingPunct="1">
              <a:spcBef>
                <a:spcPct val="0"/>
              </a:spcBef>
              <a:buFontTx/>
              <a:buNone/>
            </a:pPr>
            <a:r>
              <a:rPr lang="en-US" altLang="en-US" sz="2000" dirty="0">
                <a:solidFill>
                  <a:schemeClr val="tx1"/>
                </a:solidFill>
                <a:latin typeface="Times New Roman" panose="02020603050405020304" pitchFamily="18" charset="0"/>
              </a:rPr>
              <a:t>MS Access and </a:t>
            </a:r>
            <a:r>
              <a:rPr lang="en-US" altLang="en-US" sz="2000" dirty="0" err="1">
                <a:solidFill>
                  <a:schemeClr val="tx1"/>
                </a:solidFill>
                <a:latin typeface="Times New Roman" panose="02020603050405020304" pitchFamily="18" charset="0"/>
              </a:rPr>
              <a:t>mySQL</a:t>
            </a:r>
            <a:r>
              <a:rPr lang="en-US" altLang="en-US" sz="2000" dirty="0">
                <a:solidFill>
                  <a:schemeClr val="tx1"/>
                </a:solidFill>
                <a:latin typeface="Times New Roman" panose="02020603050405020304" pitchFamily="18" charset="0"/>
              </a:rPr>
              <a:t>. In fact we have three Case Study databases that</a:t>
            </a:r>
          </a:p>
          <a:p>
            <a:pPr eaLnBrk="1" hangingPunct="1">
              <a:spcBef>
                <a:spcPct val="0"/>
              </a:spcBef>
              <a:buFontTx/>
              <a:buNone/>
            </a:pPr>
            <a:r>
              <a:rPr lang="en-US" altLang="en-US" sz="2000" dirty="0">
                <a:solidFill>
                  <a:schemeClr val="tx1"/>
                </a:solidFill>
                <a:latin typeface="Times New Roman" panose="02020603050405020304" pitchFamily="18" charset="0"/>
              </a:rPr>
              <a:t>we are going to explore in this class, namely, </a:t>
            </a:r>
            <a:r>
              <a:rPr lang="en-US" altLang="en-US" sz="2000" dirty="0" smtClean="0">
                <a:solidFill>
                  <a:schemeClr val="tx1"/>
                </a:solidFill>
                <a:latin typeface="Times New Roman" panose="02020603050405020304" pitchFamily="18" charset="0"/>
              </a:rPr>
              <a:t>TAL Distributors, Colonial Adventure Tours and Solmaris Condominium Group.</a:t>
            </a:r>
            <a:endParaRPr lang="en-US" altLang="en-US" sz="2000" dirty="0">
              <a:solidFill>
                <a:schemeClr val="tx1"/>
              </a:solidFill>
              <a:latin typeface="Times New Roman" panose="02020603050405020304" pitchFamily="18" charset="0"/>
            </a:endParaRPr>
          </a:p>
          <a:p>
            <a:pPr marL="0" lvl="1" eaLnBrk="1" hangingPunct="1">
              <a:spcBef>
                <a:spcPct val="0"/>
              </a:spcBef>
              <a:buFontTx/>
              <a:buNone/>
            </a:pPr>
            <a:endParaRPr lang="en-US" altLang="en-US" sz="2000" b="1" dirty="0">
              <a:solidFill>
                <a:schemeClr val="tx1"/>
              </a:solidFill>
              <a:latin typeface="Times New Roman" panose="02020603050405020304" pitchFamily="18" charset="0"/>
            </a:endParaRPr>
          </a:p>
          <a:p>
            <a:pPr marL="0" lvl="1" eaLnBrk="1" hangingPunct="1">
              <a:spcBef>
                <a:spcPct val="0"/>
              </a:spcBef>
              <a:buFontTx/>
              <a:buNone/>
            </a:pPr>
            <a:r>
              <a:rPr lang="en-US" altLang="en-US" sz="2000" b="1" dirty="0" smtClean="0">
                <a:solidFill>
                  <a:schemeClr val="tx1"/>
                </a:solidFill>
                <a:latin typeface="Times New Roman" panose="02020603050405020304" pitchFamily="18" charset="0"/>
              </a:rPr>
              <a:t>TAL Distributors </a:t>
            </a:r>
            <a:r>
              <a:rPr lang="en-US" altLang="en-US" sz="2000" dirty="0" smtClean="0">
                <a:solidFill>
                  <a:schemeClr val="tx1"/>
                </a:solidFill>
                <a:latin typeface="Times New Roman" panose="02020603050405020304" pitchFamily="18" charset="0"/>
              </a:rPr>
              <a:t>– Wholesaler of wooden toys, games and puzzles </a:t>
            </a:r>
            <a:r>
              <a:rPr lang="en-US" altLang="en-US" sz="2000" dirty="0">
                <a:solidFill>
                  <a:schemeClr val="tx1"/>
                </a:solidFill>
                <a:latin typeface="Times New Roman" panose="02020603050405020304" pitchFamily="18" charset="0"/>
              </a:rPr>
              <a:t>that uses MS Excel as their mode of storing information but has recently converted it to a Relational Database model of storage.</a:t>
            </a:r>
          </a:p>
          <a:p>
            <a:pPr marL="0" lvl="1" eaLnBrk="1" hangingPunct="1">
              <a:spcBef>
                <a:spcPct val="0"/>
              </a:spcBef>
              <a:buFontTx/>
              <a:buNone/>
            </a:pPr>
            <a:endParaRPr lang="en-US" altLang="en-US" sz="2000" b="1" dirty="0">
              <a:solidFill>
                <a:schemeClr val="tx1"/>
              </a:solidFill>
              <a:latin typeface="Times New Roman" panose="02020603050405020304" pitchFamily="18" charset="0"/>
            </a:endParaRPr>
          </a:p>
          <a:p>
            <a:pPr marL="0" lvl="1" eaLnBrk="1" hangingPunct="1">
              <a:spcBef>
                <a:spcPct val="0"/>
              </a:spcBef>
              <a:buFontTx/>
              <a:buNone/>
            </a:pPr>
            <a:r>
              <a:rPr lang="en-US" altLang="en-US" sz="2000" b="1" dirty="0" smtClean="0">
                <a:solidFill>
                  <a:schemeClr val="tx1"/>
                </a:solidFill>
                <a:latin typeface="Times New Roman" panose="02020603050405020304" pitchFamily="18" charset="0"/>
              </a:rPr>
              <a:t>Colonial Adventure Tours </a:t>
            </a:r>
            <a:r>
              <a:rPr lang="en-US" altLang="en-US" sz="2000" dirty="0">
                <a:solidFill>
                  <a:schemeClr val="tx1"/>
                </a:solidFill>
                <a:latin typeface="Times New Roman" panose="02020603050405020304" pitchFamily="18" charset="0"/>
              </a:rPr>
              <a:t>– is a </a:t>
            </a:r>
            <a:r>
              <a:rPr lang="en-US" altLang="en-US" sz="2000" dirty="0" smtClean="0">
                <a:solidFill>
                  <a:schemeClr val="tx1"/>
                </a:solidFill>
                <a:latin typeface="Times New Roman" panose="02020603050405020304" pitchFamily="18" charset="0"/>
              </a:rPr>
              <a:t>small business that organizes day-long guided trips to New England.</a:t>
            </a:r>
            <a:endParaRPr lang="en-US" altLang="en-US" sz="2000" dirty="0">
              <a:solidFill>
                <a:schemeClr val="tx1"/>
              </a:solidFill>
              <a:latin typeface="Times New Roman" panose="02020603050405020304" pitchFamily="18" charset="0"/>
            </a:endParaRPr>
          </a:p>
          <a:p>
            <a:pPr marL="0" lvl="1" eaLnBrk="1" hangingPunct="1">
              <a:spcBef>
                <a:spcPct val="0"/>
              </a:spcBef>
              <a:buFontTx/>
              <a:buNone/>
            </a:pPr>
            <a:endParaRPr lang="en-US" altLang="en-US" sz="2000" dirty="0">
              <a:solidFill>
                <a:schemeClr val="tx1"/>
              </a:solidFill>
              <a:latin typeface="Times New Roman" panose="02020603050405020304" pitchFamily="18" charset="0"/>
            </a:endParaRPr>
          </a:p>
          <a:p>
            <a:pPr eaLnBrk="1" hangingPunct="1">
              <a:spcBef>
                <a:spcPct val="0"/>
              </a:spcBef>
              <a:buFontTx/>
              <a:buNone/>
            </a:pPr>
            <a:r>
              <a:rPr lang="en-US" altLang="en-US" sz="2000" b="1" dirty="0" smtClean="0">
                <a:solidFill>
                  <a:schemeClr val="tx1"/>
                </a:solidFill>
                <a:latin typeface="Times New Roman" panose="02020603050405020304" pitchFamily="18" charset="0"/>
              </a:rPr>
              <a:t>Solmaris Condominium </a:t>
            </a:r>
            <a:r>
              <a:rPr lang="en-US" altLang="en-US" sz="2000" b="1" dirty="0">
                <a:solidFill>
                  <a:schemeClr val="tx1"/>
                </a:solidFill>
                <a:latin typeface="Times New Roman" panose="02020603050405020304" pitchFamily="18" charset="0"/>
              </a:rPr>
              <a:t>Group </a:t>
            </a:r>
            <a:r>
              <a:rPr lang="en-US" altLang="en-US" sz="2000" dirty="0" smtClean="0">
                <a:solidFill>
                  <a:schemeClr val="tx1"/>
                </a:solidFill>
                <a:latin typeface="Times New Roman" panose="02020603050405020304" pitchFamily="18" charset="0"/>
              </a:rPr>
              <a:t>– manages condominium complexes located in Florida on two locations, namely, Solmaris Ocean and Solmaris Bayside.</a:t>
            </a:r>
            <a:endParaRPr lang="en-US" altLang="en-US" sz="2000" dirty="0">
              <a:solidFill>
                <a:schemeClr val="tx1"/>
              </a:solidFill>
              <a:latin typeface="Times New Roman" panose="02020603050405020304" pitchFamily="18" charset="0"/>
            </a:endParaRPr>
          </a:p>
          <a:p>
            <a:pPr marL="0" lvl="1" eaLnBrk="1" hangingPunct="1">
              <a:spcBef>
                <a:spcPct val="0"/>
              </a:spcBef>
              <a:buFontTx/>
              <a:buNone/>
            </a:pPr>
            <a:endParaRPr lang="en-US" altLang="en-US" sz="2000" dirty="0">
              <a:solidFill>
                <a:schemeClr val="tx1"/>
              </a:solidFill>
              <a:latin typeface="Times New Roman" panose="02020603050405020304" pitchFamily="18" charset="0"/>
            </a:endParaRPr>
          </a:p>
          <a:p>
            <a:pPr eaLnBrk="1" hangingPunct="1">
              <a:spcBef>
                <a:spcPct val="0"/>
              </a:spcBef>
              <a:buFontTx/>
              <a:buNone/>
            </a:pPr>
            <a:r>
              <a:rPr lang="en-US" altLang="en-US" sz="2000" dirty="0">
                <a:solidFill>
                  <a:schemeClr val="tx1"/>
                </a:solidFill>
                <a:latin typeface="Times New Roman" panose="02020603050405020304" pitchFamily="18" charset="0"/>
              </a:rPr>
              <a:t> </a:t>
            </a:r>
            <a:endParaRPr lang="en-US" altLang="en-US" sz="2000"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TAL Distributors Background</a:t>
            </a:r>
          </a:p>
        </p:txBody>
      </p:sp>
      <p:sp>
        <p:nvSpPr>
          <p:cNvPr id="7171" name="Rectangle 3"/>
          <p:cNvSpPr>
            <a:spLocks noGrp="1" noChangeArrowheads="1"/>
          </p:cNvSpPr>
          <p:nvPr>
            <p:ph type="body" idx="1"/>
          </p:nvPr>
        </p:nvSpPr>
        <p:spPr/>
        <p:txBody>
          <a:bodyPr/>
          <a:lstStyle/>
          <a:p>
            <a:r>
              <a:rPr lang="en-US" altLang="en-US" smtClean="0"/>
              <a:t>TAL Distributors</a:t>
            </a:r>
          </a:p>
          <a:p>
            <a:pPr lvl="1"/>
            <a:r>
              <a:rPr lang="en-US" altLang="en-US" smtClean="0"/>
              <a:t>Wholesaler of wooden toys, games, puzzles</a:t>
            </a:r>
          </a:p>
          <a:p>
            <a:pPr lvl="1"/>
            <a:r>
              <a:rPr lang="en-US" altLang="en-US" smtClean="0"/>
              <a:t>Uses spreadsheet software to maintain important data</a:t>
            </a:r>
          </a:p>
          <a:p>
            <a:pPr lvl="1"/>
            <a:r>
              <a:rPr lang="en-US" altLang="en-US" smtClean="0"/>
              <a:t>Recent growth has made spreadsheet approach problematic</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E2DC38CC-1700-4244-AE29-493DBDF945B7}" type="slidenum">
              <a:rPr lang="en-US" altLang="en-US">
                <a:solidFill>
                  <a:srgbClr val="222222"/>
                </a:solidFill>
                <a:latin typeface="Arial" panose="020B0604020202020204" pitchFamily="34" charset="0"/>
              </a:rPr>
              <a:pPr eaLnBrk="1" hangingPunct="1"/>
              <a:t>31</a:t>
            </a:fld>
            <a:endParaRPr lang="en-US" altLang="en-US">
              <a:solidFill>
                <a:srgbClr val="222222"/>
              </a:solidFill>
              <a:latin typeface="Arial" panose="020B0604020202020204" pitchFamily="34" charset="0"/>
            </a:endParaRPr>
          </a:p>
        </p:txBody>
      </p:sp>
      <p:sp>
        <p:nvSpPr>
          <p:cNvPr id="717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300140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81000" y="228600"/>
            <a:ext cx="8458200" cy="914400"/>
          </a:xfrm>
        </p:spPr>
        <p:txBody>
          <a:bodyPr/>
          <a:lstStyle/>
          <a:p>
            <a:r>
              <a:rPr lang="en-US" altLang="en-US" smtClean="0"/>
              <a:t>TAL Distributors Background (continued)</a:t>
            </a:r>
          </a:p>
        </p:txBody>
      </p:sp>
      <p:sp>
        <p:nvSpPr>
          <p:cNvPr id="8195" name="Text Box 15"/>
          <p:cNvSpPr txBox="1">
            <a:spLocks noChangeArrowheads="1"/>
          </p:cNvSpPr>
          <p:nvPr/>
        </p:nvSpPr>
        <p:spPr bwMode="auto">
          <a:xfrm>
            <a:off x="762000" y="5867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1-1: Sample orders spreadsheet</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2DB14F71-2B5F-41D2-BB77-4764F0CF9553}" type="slidenum">
              <a:rPr lang="en-US" altLang="en-US">
                <a:solidFill>
                  <a:srgbClr val="222222"/>
                </a:solidFill>
                <a:latin typeface="Arial" panose="020B0604020202020204" pitchFamily="34" charset="0"/>
              </a:rPr>
              <a:pPr eaLnBrk="1" hangingPunct="1"/>
              <a:t>32</a:t>
            </a:fld>
            <a:endParaRPr lang="en-US" altLang="en-US">
              <a:solidFill>
                <a:srgbClr val="222222"/>
              </a:solidFill>
              <a:latin typeface="Arial" panose="020B0604020202020204" pitchFamily="34" charset="0"/>
            </a:endParaRPr>
          </a:p>
        </p:txBody>
      </p:sp>
      <p:sp>
        <p:nvSpPr>
          <p:cNvPr id="819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81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1066800"/>
            <a:ext cx="603567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068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81000"/>
            <a:ext cx="8534400" cy="1143000"/>
          </a:xfrm>
        </p:spPr>
        <p:txBody>
          <a:bodyPr/>
          <a:lstStyle/>
          <a:p>
            <a:r>
              <a:rPr lang="en-US" altLang="en-US" smtClean="0"/>
              <a:t>TAL Distributors Background (continued)</a:t>
            </a:r>
          </a:p>
        </p:txBody>
      </p:sp>
      <p:sp>
        <p:nvSpPr>
          <p:cNvPr id="9219" name="Rectangle 3"/>
          <p:cNvSpPr>
            <a:spLocks noGrp="1" noChangeArrowheads="1"/>
          </p:cNvSpPr>
          <p:nvPr>
            <p:ph type="body" idx="1"/>
          </p:nvPr>
        </p:nvSpPr>
        <p:spPr/>
        <p:txBody>
          <a:bodyPr/>
          <a:lstStyle/>
          <a:p>
            <a:pPr>
              <a:spcBef>
                <a:spcPct val="50000"/>
              </a:spcBef>
            </a:pPr>
            <a:r>
              <a:rPr lang="en-US" altLang="en-US" smtClean="0"/>
              <a:t>Problems using spreadsheet</a:t>
            </a:r>
          </a:p>
          <a:p>
            <a:pPr lvl="1">
              <a:spcBef>
                <a:spcPct val="50000"/>
              </a:spcBef>
            </a:pPr>
            <a:r>
              <a:rPr lang="en-US" altLang="en-US" b="1" smtClean="0"/>
              <a:t>Redundancy</a:t>
            </a:r>
          </a:p>
          <a:p>
            <a:pPr lvl="2">
              <a:spcBef>
                <a:spcPct val="50000"/>
              </a:spcBef>
            </a:pPr>
            <a:r>
              <a:rPr lang="en-US" altLang="en-US" smtClean="0"/>
              <a:t>Duplication of data or the storing of the same data in more than one place</a:t>
            </a:r>
          </a:p>
          <a:p>
            <a:pPr lvl="1">
              <a:spcBef>
                <a:spcPct val="50000"/>
              </a:spcBef>
            </a:pPr>
            <a:r>
              <a:rPr lang="en-US" altLang="en-US" smtClean="0"/>
              <a:t>Difficulty accessing related data</a:t>
            </a:r>
          </a:p>
          <a:p>
            <a:pPr lvl="1">
              <a:spcBef>
                <a:spcPct val="50000"/>
              </a:spcBef>
            </a:pPr>
            <a:r>
              <a:rPr lang="en-US" altLang="en-US" smtClean="0"/>
              <a:t>Limited security</a:t>
            </a:r>
          </a:p>
          <a:p>
            <a:pPr lvl="1">
              <a:spcBef>
                <a:spcPct val="50000"/>
              </a:spcBef>
            </a:pPr>
            <a:r>
              <a:rPr lang="en-US" altLang="en-US" smtClean="0"/>
              <a:t>Size limitations </a:t>
            </a: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B987B539-F185-4EBB-9086-6CA95DDFC49B}" type="slidenum">
              <a:rPr lang="en-US" altLang="en-US">
                <a:solidFill>
                  <a:srgbClr val="222222"/>
                </a:solidFill>
                <a:latin typeface="Arial" panose="020B0604020202020204" pitchFamily="34" charset="0"/>
              </a:rPr>
              <a:pPr eaLnBrk="1" hangingPunct="1"/>
              <a:t>33</a:t>
            </a:fld>
            <a:endParaRPr lang="en-US" altLang="en-US">
              <a:solidFill>
                <a:srgbClr val="222222"/>
              </a:solidFill>
              <a:latin typeface="Arial" panose="020B0604020202020204" pitchFamily="34" charset="0"/>
            </a:endParaRPr>
          </a:p>
        </p:txBody>
      </p:sp>
      <p:sp>
        <p:nvSpPr>
          <p:cNvPr id="922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3915069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610600" cy="1143000"/>
          </a:xfrm>
        </p:spPr>
        <p:txBody>
          <a:bodyPr/>
          <a:lstStyle/>
          <a:p>
            <a:r>
              <a:rPr lang="en-US" altLang="en-US" smtClean="0"/>
              <a:t>TAL Distributors Background (continued)</a:t>
            </a:r>
          </a:p>
        </p:txBody>
      </p:sp>
      <p:sp>
        <p:nvSpPr>
          <p:cNvPr id="10243" name="Rectangle 3"/>
          <p:cNvSpPr>
            <a:spLocks noGrp="1" noChangeArrowheads="1"/>
          </p:cNvSpPr>
          <p:nvPr>
            <p:ph type="body" idx="1"/>
          </p:nvPr>
        </p:nvSpPr>
        <p:spPr/>
        <p:txBody>
          <a:bodyPr/>
          <a:lstStyle/>
          <a:p>
            <a:r>
              <a:rPr lang="en-US" altLang="en-US" smtClean="0"/>
              <a:t>Information TAL Distributors needs to maintain</a:t>
            </a:r>
          </a:p>
          <a:p>
            <a:pPr lvl="1"/>
            <a:r>
              <a:rPr lang="en-US" altLang="en-US" smtClean="0"/>
              <a:t>Sales Reps</a:t>
            </a:r>
          </a:p>
          <a:p>
            <a:pPr lvl="2"/>
            <a:r>
              <a:rPr lang="en-US" altLang="en-US" smtClean="0"/>
              <a:t>Sales rep number, last name, first name, address, total commission, commission rate</a:t>
            </a:r>
          </a:p>
          <a:p>
            <a:pPr lvl="1"/>
            <a:r>
              <a:rPr lang="en-US" altLang="en-US" smtClean="0"/>
              <a:t>Customers</a:t>
            </a:r>
          </a:p>
          <a:p>
            <a:pPr lvl="2"/>
            <a:r>
              <a:rPr lang="en-US" altLang="en-US" smtClean="0"/>
              <a:t>Customer number, name, address, current balance, credit limit, number of customer’s sales rep</a:t>
            </a:r>
          </a:p>
          <a:p>
            <a:pPr lvl="1"/>
            <a:r>
              <a:rPr lang="en-US" altLang="en-US" smtClean="0"/>
              <a:t>Items Inventory</a:t>
            </a:r>
          </a:p>
          <a:p>
            <a:pPr lvl="2"/>
            <a:r>
              <a:rPr lang="en-US" altLang="en-US" smtClean="0"/>
              <a:t>Item number, description, number units on hand, item category, storehouse number, unit price</a:t>
            </a: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3D84574E-CAB2-4DB3-8268-D6EF81BCEAFF}" type="slidenum">
              <a:rPr lang="en-US" altLang="en-US">
                <a:solidFill>
                  <a:srgbClr val="222222"/>
                </a:solidFill>
                <a:latin typeface="Arial" panose="020B0604020202020204" pitchFamily="34" charset="0"/>
              </a:rPr>
              <a:pPr eaLnBrk="1" hangingPunct="1"/>
              <a:t>34</a:t>
            </a:fld>
            <a:endParaRPr lang="en-US" altLang="en-US">
              <a:solidFill>
                <a:srgbClr val="222222"/>
              </a:solidFill>
              <a:latin typeface="Arial" panose="020B0604020202020204" pitchFamily="34" charset="0"/>
            </a:endParaRPr>
          </a:p>
        </p:txBody>
      </p:sp>
      <p:sp>
        <p:nvSpPr>
          <p:cNvPr id="1024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321200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04800" y="152400"/>
            <a:ext cx="8458200" cy="838200"/>
          </a:xfrm>
        </p:spPr>
        <p:txBody>
          <a:bodyPr/>
          <a:lstStyle/>
          <a:p>
            <a:r>
              <a:rPr lang="en-US" altLang="en-US" smtClean="0"/>
              <a:t>TAL Distributors Background (continued)</a:t>
            </a:r>
          </a:p>
        </p:txBody>
      </p:sp>
      <p:sp>
        <p:nvSpPr>
          <p:cNvPr id="11267" name="Text Box 8"/>
          <p:cNvSpPr txBox="1">
            <a:spLocks noChangeArrowheads="1"/>
          </p:cNvSpPr>
          <p:nvPr/>
        </p:nvSpPr>
        <p:spPr bwMode="auto">
          <a:xfrm>
            <a:off x="685800" y="58674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1-2: Sample order</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1EE8068E-F886-4FAF-8775-208148444D4B}" type="slidenum">
              <a:rPr lang="en-US" altLang="en-US">
                <a:solidFill>
                  <a:srgbClr val="222222"/>
                </a:solidFill>
                <a:latin typeface="Arial" panose="020B0604020202020204" pitchFamily="34" charset="0"/>
              </a:rPr>
              <a:pPr eaLnBrk="1" hangingPunct="1"/>
              <a:t>35</a:t>
            </a:fld>
            <a:endParaRPr lang="en-US" altLang="en-US">
              <a:solidFill>
                <a:srgbClr val="222222"/>
              </a:solidFill>
              <a:latin typeface="Arial" panose="020B0604020202020204" pitchFamily="34" charset="0"/>
            </a:endParaRPr>
          </a:p>
        </p:txBody>
      </p:sp>
      <p:sp>
        <p:nvSpPr>
          <p:cNvPr id="1126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47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81000"/>
            <a:ext cx="8610600" cy="1143000"/>
          </a:xfrm>
        </p:spPr>
        <p:txBody>
          <a:bodyPr/>
          <a:lstStyle/>
          <a:p>
            <a:r>
              <a:rPr lang="en-US" altLang="en-US" smtClean="0"/>
              <a:t>TAL Distributors Background (continued)</a:t>
            </a:r>
          </a:p>
        </p:txBody>
      </p:sp>
      <p:sp>
        <p:nvSpPr>
          <p:cNvPr id="12291" name="Rectangle 3"/>
          <p:cNvSpPr>
            <a:spLocks noGrp="1" noChangeArrowheads="1"/>
          </p:cNvSpPr>
          <p:nvPr>
            <p:ph type="body" idx="1"/>
          </p:nvPr>
        </p:nvSpPr>
        <p:spPr/>
        <p:txBody>
          <a:bodyPr/>
          <a:lstStyle/>
          <a:p>
            <a:r>
              <a:rPr lang="en-US" altLang="en-US" smtClean="0"/>
              <a:t>Items for each customer’s order</a:t>
            </a:r>
          </a:p>
          <a:p>
            <a:pPr lvl="1"/>
            <a:r>
              <a:rPr lang="en-US" altLang="en-US" smtClean="0"/>
              <a:t>Order</a:t>
            </a:r>
          </a:p>
          <a:p>
            <a:pPr lvl="2"/>
            <a:r>
              <a:rPr lang="en-US" altLang="en-US" smtClean="0"/>
              <a:t>Order number, order date, customer number</a:t>
            </a:r>
          </a:p>
          <a:p>
            <a:pPr lvl="1"/>
            <a:r>
              <a:rPr lang="en-US" altLang="en-US" smtClean="0"/>
              <a:t>Order line</a:t>
            </a:r>
          </a:p>
          <a:p>
            <a:pPr lvl="2"/>
            <a:r>
              <a:rPr lang="en-US" altLang="en-US" smtClean="0"/>
              <a:t>Order number, item number, number of units ordered, quoted price</a:t>
            </a:r>
          </a:p>
          <a:p>
            <a:pPr lvl="1"/>
            <a:r>
              <a:rPr lang="en-US" altLang="en-US" smtClean="0"/>
              <a:t>Overall order total</a:t>
            </a:r>
          </a:p>
          <a:p>
            <a:pPr lvl="2"/>
            <a:r>
              <a:rPr lang="en-US" altLang="en-US" smtClean="0"/>
              <a:t>Not stored because it can be calculated</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63208729-D8DA-4FF3-B1CE-AFAB3B9089F9}" type="slidenum">
              <a:rPr lang="en-US" altLang="en-US">
                <a:solidFill>
                  <a:srgbClr val="222222"/>
                </a:solidFill>
                <a:latin typeface="Arial" panose="020B0604020202020204" pitchFamily="34" charset="0"/>
              </a:rPr>
              <a:pPr eaLnBrk="1" hangingPunct="1"/>
              <a:t>36</a:t>
            </a:fld>
            <a:endParaRPr lang="en-US" altLang="en-US">
              <a:solidFill>
                <a:srgbClr val="222222"/>
              </a:solidFill>
              <a:latin typeface="Arial" panose="020B0604020202020204" pitchFamily="34" charset="0"/>
            </a:endParaRPr>
          </a:p>
        </p:txBody>
      </p:sp>
      <p:sp>
        <p:nvSpPr>
          <p:cNvPr id="1229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3763538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Database Background</a:t>
            </a:r>
          </a:p>
        </p:txBody>
      </p:sp>
      <p:sp>
        <p:nvSpPr>
          <p:cNvPr id="13315" name="Rectangle 3"/>
          <p:cNvSpPr>
            <a:spLocks noGrp="1" noChangeArrowheads="1"/>
          </p:cNvSpPr>
          <p:nvPr>
            <p:ph type="body" idx="1"/>
          </p:nvPr>
        </p:nvSpPr>
        <p:spPr/>
        <p:txBody>
          <a:bodyPr/>
          <a:lstStyle/>
          <a:p>
            <a:r>
              <a:rPr lang="en-US" altLang="en-US" smtClean="0"/>
              <a:t>Database </a:t>
            </a:r>
          </a:p>
          <a:p>
            <a:pPr lvl="1"/>
            <a:r>
              <a:rPr lang="en-US" altLang="en-US" smtClean="0"/>
              <a:t>Structure that can store information about: </a:t>
            </a:r>
          </a:p>
          <a:p>
            <a:pPr lvl="2"/>
            <a:r>
              <a:rPr lang="en-US" altLang="en-US" smtClean="0"/>
              <a:t>Different categories of information</a:t>
            </a:r>
          </a:p>
          <a:p>
            <a:pPr lvl="2"/>
            <a:r>
              <a:rPr lang="en-US" altLang="en-US" smtClean="0"/>
              <a:t>Relationships between those categories of information</a:t>
            </a:r>
          </a:p>
          <a:p>
            <a:r>
              <a:rPr lang="en-US" altLang="en-US" b="1" smtClean="0"/>
              <a:t>Entity</a:t>
            </a:r>
          </a:p>
          <a:p>
            <a:pPr lvl="1"/>
            <a:r>
              <a:rPr lang="en-US" altLang="en-US" smtClean="0"/>
              <a:t>Person, place, object, event, or idea</a:t>
            </a:r>
          </a:p>
          <a:p>
            <a:pPr lvl="1"/>
            <a:r>
              <a:rPr lang="en-US" altLang="en-US" smtClean="0"/>
              <a:t>Entities for TAL Distributors: sales reps, customers, orders, and items</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A6EA8FC5-DCE2-473B-AC30-CE43FCAB94EA}" type="slidenum">
              <a:rPr lang="en-US" altLang="en-US">
                <a:solidFill>
                  <a:srgbClr val="222222"/>
                </a:solidFill>
                <a:latin typeface="Arial" panose="020B0604020202020204" pitchFamily="34" charset="0"/>
              </a:rPr>
              <a:pPr eaLnBrk="1" hangingPunct="1"/>
              <a:t>37</a:t>
            </a:fld>
            <a:endParaRPr lang="en-US" altLang="en-US">
              <a:solidFill>
                <a:srgbClr val="222222"/>
              </a:solidFill>
              <a:latin typeface="Arial" panose="020B0604020202020204" pitchFamily="34" charset="0"/>
            </a:endParaRPr>
          </a:p>
        </p:txBody>
      </p:sp>
      <p:sp>
        <p:nvSpPr>
          <p:cNvPr id="1331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182954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0"/>
            <a:ext cx="8077200" cy="914400"/>
          </a:xfrm>
        </p:spPr>
        <p:txBody>
          <a:bodyPr/>
          <a:lstStyle/>
          <a:p>
            <a:r>
              <a:rPr lang="en-US" altLang="en-US" smtClean="0"/>
              <a:t>Database Background</a:t>
            </a:r>
          </a:p>
        </p:txBody>
      </p:sp>
      <p:sp>
        <p:nvSpPr>
          <p:cNvPr id="53251" name="Rectangle 3"/>
          <p:cNvSpPr>
            <a:spLocks noGrp="1" noChangeArrowheads="1"/>
          </p:cNvSpPr>
          <p:nvPr>
            <p:ph type="body" idx="1"/>
          </p:nvPr>
        </p:nvSpPr>
        <p:spPr>
          <a:xfrm>
            <a:off x="533400" y="838200"/>
            <a:ext cx="8077200" cy="4572000"/>
          </a:xfrm>
        </p:spPr>
        <p:txBody>
          <a:bodyPr/>
          <a:lstStyle/>
          <a:p>
            <a:r>
              <a:rPr lang="en-US" altLang="en-US" b="1" smtClean="0"/>
              <a:t>Entity or Category could be a :</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endParaRPr lang="en-US" altLang="en-US" smtClean="0"/>
          </a:p>
        </p:txBody>
      </p:sp>
      <p:sp>
        <p:nvSpPr>
          <p:cNvPr id="532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4E0A3FB-4058-410C-B73E-4EF5DCC1767C}" type="slidenum">
              <a:rPr lang="en-US" altLang="en-US" sz="2000" smtClean="0"/>
              <a:pPr>
                <a:spcBef>
                  <a:spcPct val="0"/>
                </a:spcBef>
                <a:buFontTx/>
                <a:buNone/>
              </a:pPr>
              <a:t>38</a:t>
            </a:fld>
            <a:endParaRPr lang="en-US" altLang="en-US" sz="2000" smtClean="0"/>
          </a:p>
        </p:txBody>
      </p:sp>
      <p:pic>
        <p:nvPicPr>
          <p:cNvPr id="6" name="Picture 5" descr="MP9001849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800" y="1524000"/>
            <a:ext cx="1295400" cy="461963"/>
          </a:xfrm>
          <a:prstGeom prst="rect">
            <a:avLst/>
          </a:prstGeom>
          <a:noFill/>
        </p:spPr>
        <p:txBody>
          <a:bodyPr>
            <a:spAutoFit/>
          </a:bodyPr>
          <a:lstStyle/>
          <a:p>
            <a:pPr eaLnBrk="1" hangingPunct="1">
              <a:defRPr/>
            </a:pPr>
            <a:r>
              <a:rPr lang="en-US" sz="2400" dirty="0">
                <a:solidFill>
                  <a:schemeClr val="tx1"/>
                </a:solidFill>
                <a:latin typeface="+mn-lt"/>
              </a:rPr>
              <a:t>Person </a:t>
            </a:r>
          </a:p>
        </p:txBody>
      </p:sp>
      <p:pic>
        <p:nvPicPr>
          <p:cNvPr id="8" name="Picture 7" descr="MP9004089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0"/>
            <a:ext cx="137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29000" y="2590800"/>
            <a:ext cx="955675" cy="461963"/>
          </a:xfrm>
          <a:prstGeom prst="rect">
            <a:avLst/>
          </a:prstGeom>
          <a:noFill/>
        </p:spPr>
        <p:txBody>
          <a:bodyPr wrap="none">
            <a:spAutoFit/>
          </a:bodyPr>
          <a:lstStyle/>
          <a:p>
            <a:pPr eaLnBrk="1" hangingPunct="1">
              <a:defRPr/>
            </a:pPr>
            <a:r>
              <a:rPr lang="en-US" sz="2400" dirty="0">
                <a:solidFill>
                  <a:schemeClr val="tx1"/>
                </a:solidFill>
                <a:latin typeface="+mn-lt"/>
              </a:rPr>
              <a:t>Place</a:t>
            </a:r>
          </a:p>
        </p:txBody>
      </p:sp>
      <p:sp>
        <p:nvSpPr>
          <p:cNvPr id="10" name="TextBox 9"/>
          <p:cNvSpPr txBox="1"/>
          <p:nvPr/>
        </p:nvSpPr>
        <p:spPr>
          <a:xfrm>
            <a:off x="5105400" y="1524000"/>
            <a:ext cx="4038600" cy="338138"/>
          </a:xfrm>
          <a:prstGeom prst="rect">
            <a:avLst/>
          </a:prstGeom>
          <a:noFill/>
        </p:spPr>
        <p:txBody>
          <a:bodyPr>
            <a:spAutoFit/>
          </a:bodyPr>
          <a:lstStyle/>
          <a:p>
            <a:pPr eaLnBrk="1" hangingPunct="1">
              <a:defRPr/>
            </a:pPr>
            <a:r>
              <a:rPr lang="en-US" sz="1600" dirty="0">
                <a:solidFill>
                  <a:schemeClr val="tx1"/>
                </a:solidFill>
                <a:latin typeface="+mn-lt"/>
              </a:rPr>
              <a:t>(ex. Teacher, Student, Physician)</a:t>
            </a:r>
          </a:p>
        </p:txBody>
      </p:sp>
      <p:sp>
        <p:nvSpPr>
          <p:cNvPr id="11" name="TextBox 10"/>
          <p:cNvSpPr txBox="1"/>
          <p:nvPr/>
        </p:nvSpPr>
        <p:spPr>
          <a:xfrm>
            <a:off x="5154613" y="2667000"/>
            <a:ext cx="4191000" cy="338138"/>
          </a:xfrm>
          <a:prstGeom prst="rect">
            <a:avLst/>
          </a:prstGeom>
          <a:noFill/>
        </p:spPr>
        <p:txBody>
          <a:bodyPr>
            <a:spAutoFit/>
          </a:bodyPr>
          <a:lstStyle/>
          <a:p>
            <a:pPr eaLnBrk="1" hangingPunct="1">
              <a:defRPr/>
            </a:pPr>
            <a:r>
              <a:rPr lang="en-US" sz="1600" dirty="0">
                <a:solidFill>
                  <a:schemeClr val="tx1"/>
                </a:solidFill>
                <a:latin typeface="+mn-lt"/>
              </a:rPr>
              <a:t>(ex. School, Hotel, Bank )</a:t>
            </a:r>
          </a:p>
        </p:txBody>
      </p:sp>
      <p:pic>
        <p:nvPicPr>
          <p:cNvPr id="12" name="Picture 11" descr="MC90043156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52800"/>
            <a:ext cx="12573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752600" y="3810000"/>
            <a:ext cx="1074738" cy="461963"/>
          </a:xfrm>
          <a:prstGeom prst="rect">
            <a:avLst/>
          </a:prstGeom>
          <a:noFill/>
        </p:spPr>
        <p:txBody>
          <a:bodyPr wrap="none">
            <a:spAutoFit/>
          </a:bodyPr>
          <a:lstStyle/>
          <a:p>
            <a:pPr eaLnBrk="1" hangingPunct="1">
              <a:defRPr/>
            </a:pPr>
            <a:r>
              <a:rPr lang="en-US" sz="2400" dirty="0">
                <a:solidFill>
                  <a:schemeClr val="tx1"/>
                </a:solidFill>
                <a:latin typeface="+mn-lt"/>
              </a:rPr>
              <a:t>Object</a:t>
            </a:r>
          </a:p>
        </p:txBody>
      </p:sp>
      <p:sp>
        <p:nvSpPr>
          <p:cNvPr id="14" name="TextBox 13"/>
          <p:cNvSpPr txBox="1"/>
          <p:nvPr/>
        </p:nvSpPr>
        <p:spPr>
          <a:xfrm>
            <a:off x="5180013" y="4038600"/>
            <a:ext cx="4191000" cy="338138"/>
          </a:xfrm>
          <a:prstGeom prst="rect">
            <a:avLst/>
          </a:prstGeom>
          <a:noFill/>
        </p:spPr>
        <p:txBody>
          <a:bodyPr>
            <a:spAutoFit/>
          </a:bodyPr>
          <a:lstStyle/>
          <a:p>
            <a:pPr eaLnBrk="1" hangingPunct="1">
              <a:defRPr/>
            </a:pPr>
            <a:r>
              <a:rPr lang="en-US" sz="1600" dirty="0">
                <a:solidFill>
                  <a:schemeClr val="tx1"/>
                </a:solidFill>
                <a:latin typeface="+mn-lt"/>
              </a:rPr>
              <a:t>(ex. Mouse, Books, Software )</a:t>
            </a:r>
          </a:p>
        </p:txBody>
      </p:sp>
      <p:pic>
        <p:nvPicPr>
          <p:cNvPr id="15" name="Picture 14" descr="MC90043263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419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124200" y="5105400"/>
            <a:ext cx="971550" cy="461963"/>
          </a:xfrm>
          <a:prstGeom prst="rect">
            <a:avLst/>
          </a:prstGeom>
          <a:noFill/>
        </p:spPr>
        <p:txBody>
          <a:bodyPr wrap="none">
            <a:spAutoFit/>
          </a:bodyPr>
          <a:lstStyle/>
          <a:p>
            <a:pPr eaLnBrk="1" hangingPunct="1">
              <a:defRPr/>
            </a:pPr>
            <a:r>
              <a:rPr lang="en-US" sz="2400" dirty="0">
                <a:solidFill>
                  <a:schemeClr val="tx1"/>
                </a:solidFill>
                <a:latin typeface="+mn-lt"/>
              </a:rPr>
              <a:t>Event</a:t>
            </a:r>
          </a:p>
        </p:txBody>
      </p:sp>
      <p:sp>
        <p:nvSpPr>
          <p:cNvPr id="17" name="TextBox 16"/>
          <p:cNvSpPr txBox="1"/>
          <p:nvPr/>
        </p:nvSpPr>
        <p:spPr>
          <a:xfrm>
            <a:off x="5172075" y="5257800"/>
            <a:ext cx="4191000" cy="338138"/>
          </a:xfrm>
          <a:prstGeom prst="rect">
            <a:avLst/>
          </a:prstGeom>
          <a:noFill/>
        </p:spPr>
        <p:txBody>
          <a:bodyPr>
            <a:spAutoFit/>
          </a:bodyPr>
          <a:lstStyle/>
          <a:p>
            <a:pPr eaLnBrk="1" hangingPunct="1">
              <a:defRPr/>
            </a:pPr>
            <a:r>
              <a:rPr lang="en-US" sz="1600" dirty="0">
                <a:solidFill>
                  <a:schemeClr val="tx1"/>
                </a:solidFill>
                <a:latin typeface="+mn-lt"/>
              </a:rPr>
              <a:t>(ex. Enroll, Withdraw, Order )</a:t>
            </a:r>
          </a:p>
        </p:txBody>
      </p:sp>
      <p:pic>
        <p:nvPicPr>
          <p:cNvPr id="117762" name="Picture 2" descr="C:\Program Files\Microsoft Office\MEDIA\CAGCAT10\j019581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603875"/>
            <a:ext cx="12192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905000" y="6096000"/>
            <a:ext cx="2376488" cy="461963"/>
          </a:xfrm>
          <a:prstGeom prst="rect">
            <a:avLst/>
          </a:prstGeom>
          <a:noFill/>
        </p:spPr>
        <p:txBody>
          <a:bodyPr wrap="none">
            <a:spAutoFit/>
          </a:bodyPr>
          <a:lstStyle/>
          <a:p>
            <a:pPr eaLnBrk="1" hangingPunct="1">
              <a:defRPr/>
            </a:pPr>
            <a:r>
              <a:rPr lang="en-US" sz="2400" dirty="0">
                <a:solidFill>
                  <a:schemeClr val="tx1"/>
                </a:solidFill>
                <a:latin typeface="+mn-lt"/>
              </a:rPr>
              <a:t>Idea or Concept</a:t>
            </a:r>
          </a:p>
        </p:txBody>
      </p:sp>
      <p:sp>
        <p:nvSpPr>
          <p:cNvPr id="19" name="TextBox 18"/>
          <p:cNvSpPr txBox="1"/>
          <p:nvPr/>
        </p:nvSpPr>
        <p:spPr>
          <a:xfrm>
            <a:off x="5138738" y="6100763"/>
            <a:ext cx="4191000" cy="338137"/>
          </a:xfrm>
          <a:prstGeom prst="rect">
            <a:avLst/>
          </a:prstGeom>
          <a:noFill/>
        </p:spPr>
        <p:txBody>
          <a:bodyPr>
            <a:spAutoFit/>
          </a:bodyPr>
          <a:lstStyle/>
          <a:p>
            <a:pPr eaLnBrk="1" hangingPunct="1">
              <a:defRPr/>
            </a:pPr>
            <a:r>
              <a:rPr lang="en-US" sz="1600" dirty="0">
                <a:solidFill>
                  <a:schemeClr val="tx1"/>
                </a:solidFill>
                <a:latin typeface="+mn-lt"/>
              </a:rPr>
              <a:t>(ex. Courses, Account, Delivery )</a:t>
            </a:r>
          </a:p>
        </p:txBody>
      </p:sp>
    </p:spTree>
    <p:extLst>
      <p:ext uri="{BB962C8B-B14F-4D97-AF65-F5344CB8AC3E}">
        <p14:creationId xmlns:p14="http://schemas.microsoft.com/office/powerpoint/2010/main" val="388936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17762"/>
                                        </p:tgtEl>
                                        <p:attrNameLst>
                                          <p:attrName>style.visibility</p:attrName>
                                        </p:attrNameLst>
                                      </p:cBhvr>
                                      <p:to>
                                        <p:strVal val="visible"/>
                                      </p:to>
                                    </p:set>
                                    <p:animEffect transition="in" filter="blinds(horizontal)">
                                      <p:cBhvr>
                                        <p:cTn id="71" dur="500"/>
                                        <p:tgtEl>
                                          <p:spTgt spid="11776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ox(in)">
                                      <p:cBhvr>
                                        <p:cTn id="76" dur="500"/>
                                        <p:tgtEl>
                                          <p:spTgt spid="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14" grpId="0"/>
      <p:bldP spid="16"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0"/>
            <a:ext cx="8077200" cy="914400"/>
          </a:xfrm>
        </p:spPr>
        <p:txBody>
          <a:bodyPr/>
          <a:lstStyle/>
          <a:p>
            <a:r>
              <a:rPr lang="en-US" altLang="en-US" smtClean="0"/>
              <a:t>Database Background</a:t>
            </a:r>
          </a:p>
        </p:txBody>
      </p:sp>
      <p:sp>
        <p:nvSpPr>
          <p:cNvPr id="55299" name="Rectangle 3"/>
          <p:cNvSpPr>
            <a:spLocks noGrp="1" noChangeArrowheads="1"/>
          </p:cNvSpPr>
          <p:nvPr>
            <p:ph type="body" idx="1"/>
          </p:nvPr>
        </p:nvSpPr>
        <p:spPr>
          <a:xfrm>
            <a:off x="533400" y="838200"/>
            <a:ext cx="8077200" cy="4572000"/>
          </a:xfrm>
        </p:spPr>
        <p:txBody>
          <a:bodyPr/>
          <a:lstStyle/>
          <a:p>
            <a:r>
              <a:rPr lang="en-US" altLang="en-US" b="1" smtClean="0"/>
              <a:t>Entity for </a:t>
            </a:r>
            <a:r>
              <a:rPr lang="en-US" altLang="en-US" b="1" i="1" smtClean="0"/>
              <a:t>Premier Products</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endParaRPr lang="en-US" altLang="en-US" smtClean="0"/>
          </a:p>
        </p:txBody>
      </p:sp>
      <p:sp>
        <p:nvSpPr>
          <p:cNvPr id="5530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0452AB7-58FF-4DA4-9DD9-A000F316F149}" type="slidenum">
              <a:rPr lang="en-US" altLang="en-US" sz="2000" smtClean="0"/>
              <a:pPr>
                <a:spcBef>
                  <a:spcPct val="0"/>
                </a:spcBef>
                <a:buFontTx/>
                <a:buNone/>
              </a:pPr>
              <a:t>39</a:t>
            </a:fld>
            <a:endParaRPr lang="en-US" altLang="en-US" sz="2000" smtClean="0"/>
          </a:p>
        </p:txBody>
      </p:sp>
      <p:sp>
        <p:nvSpPr>
          <p:cNvPr id="7" name="TextBox 6"/>
          <p:cNvSpPr txBox="1"/>
          <p:nvPr/>
        </p:nvSpPr>
        <p:spPr>
          <a:xfrm>
            <a:off x="1828800" y="1524000"/>
            <a:ext cx="2057400" cy="461963"/>
          </a:xfrm>
          <a:prstGeom prst="rect">
            <a:avLst/>
          </a:prstGeom>
          <a:noFill/>
        </p:spPr>
        <p:txBody>
          <a:bodyPr>
            <a:spAutoFit/>
          </a:bodyPr>
          <a:lstStyle/>
          <a:p>
            <a:pPr eaLnBrk="1" hangingPunct="1">
              <a:defRPr/>
            </a:pPr>
            <a:r>
              <a:rPr lang="en-US" sz="2400" dirty="0">
                <a:solidFill>
                  <a:schemeClr val="tx1"/>
                </a:solidFill>
                <a:latin typeface="+mn-lt"/>
              </a:rPr>
              <a:t>Sales Rep </a:t>
            </a:r>
          </a:p>
        </p:txBody>
      </p:sp>
      <p:sp>
        <p:nvSpPr>
          <p:cNvPr id="9" name="TextBox 8"/>
          <p:cNvSpPr txBox="1"/>
          <p:nvPr/>
        </p:nvSpPr>
        <p:spPr>
          <a:xfrm>
            <a:off x="3429000" y="2590800"/>
            <a:ext cx="1673225" cy="461963"/>
          </a:xfrm>
          <a:prstGeom prst="rect">
            <a:avLst/>
          </a:prstGeom>
          <a:noFill/>
        </p:spPr>
        <p:txBody>
          <a:bodyPr wrap="none">
            <a:spAutoFit/>
          </a:bodyPr>
          <a:lstStyle/>
          <a:p>
            <a:pPr eaLnBrk="1" hangingPunct="1">
              <a:defRPr/>
            </a:pPr>
            <a:r>
              <a:rPr lang="en-US" sz="2400" dirty="0">
                <a:solidFill>
                  <a:schemeClr val="tx1"/>
                </a:solidFill>
                <a:latin typeface="+mn-lt"/>
              </a:rPr>
              <a:t>Customers</a:t>
            </a:r>
          </a:p>
        </p:txBody>
      </p:sp>
      <p:sp>
        <p:nvSpPr>
          <p:cNvPr id="10" name="TextBox 9"/>
          <p:cNvSpPr txBox="1"/>
          <p:nvPr/>
        </p:nvSpPr>
        <p:spPr>
          <a:xfrm>
            <a:off x="5105400" y="1524000"/>
            <a:ext cx="4038600" cy="338138"/>
          </a:xfrm>
          <a:prstGeom prst="rect">
            <a:avLst/>
          </a:prstGeom>
          <a:noFill/>
        </p:spPr>
        <p:txBody>
          <a:bodyPr>
            <a:spAutoFit/>
          </a:bodyPr>
          <a:lstStyle/>
          <a:p>
            <a:pPr eaLnBrk="1" hangingPunct="1">
              <a:defRPr/>
            </a:pPr>
            <a:r>
              <a:rPr lang="en-US" sz="1600" dirty="0">
                <a:solidFill>
                  <a:schemeClr val="tx1"/>
                </a:solidFill>
                <a:latin typeface="+mn-lt"/>
              </a:rPr>
              <a:t>(an example for Person entity)</a:t>
            </a:r>
          </a:p>
        </p:txBody>
      </p:sp>
      <p:sp>
        <p:nvSpPr>
          <p:cNvPr id="11" name="TextBox 10"/>
          <p:cNvSpPr txBox="1"/>
          <p:nvPr/>
        </p:nvSpPr>
        <p:spPr>
          <a:xfrm>
            <a:off x="5154613" y="2667000"/>
            <a:ext cx="4191000" cy="338138"/>
          </a:xfrm>
          <a:prstGeom prst="rect">
            <a:avLst/>
          </a:prstGeom>
          <a:noFill/>
        </p:spPr>
        <p:txBody>
          <a:bodyPr>
            <a:spAutoFit/>
          </a:bodyPr>
          <a:lstStyle/>
          <a:p>
            <a:pPr eaLnBrk="1" hangingPunct="1">
              <a:defRPr/>
            </a:pPr>
            <a:r>
              <a:rPr lang="en-US" sz="1600" dirty="0">
                <a:solidFill>
                  <a:schemeClr val="tx1"/>
                </a:solidFill>
                <a:latin typeface="+mn-lt"/>
              </a:rPr>
              <a:t>(an example for Person entity)</a:t>
            </a:r>
          </a:p>
        </p:txBody>
      </p:sp>
      <p:sp>
        <p:nvSpPr>
          <p:cNvPr id="13" name="TextBox 12"/>
          <p:cNvSpPr txBox="1"/>
          <p:nvPr/>
        </p:nvSpPr>
        <p:spPr>
          <a:xfrm>
            <a:off x="1752600" y="3810000"/>
            <a:ext cx="1125538" cy="461963"/>
          </a:xfrm>
          <a:prstGeom prst="rect">
            <a:avLst/>
          </a:prstGeom>
          <a:noFill/>
        </p:spPr>
        <p:txBody>
          <a:bodyPr wrap="none">
            <a:spAutoFit/>
          </a:bodyPr>
          <a:lstStyle/>
          <a:p>
            <a:pPr eaLnBrk="1" hangingPunct="1">
              <a:defRPr/>
            </a:pPr>
            <a:r>
              <a:rPr lang="en-US" sz="2400" dirty="0">
                <a:solidFill>
                  <a:schemeClr val="tx1"/>
                </a:solidFill>
                <a:latin typeface="+mn-lt"/>
              </a:rPr>
              <a:t>Orders</a:t>
            </a:r>
          </a:p>
        </p:txBody>
      </p:sp>
      <p:sp>
        <p:nvSpPr>
          <p:cNvPr id="14" name="TextBox 13"/>
          <p:cNvSpPr txBox="1"/>
          <p:nvPr/>
        </p:nvSpPr>
        <p:spPr>
          <a:xfrm>
            <a:off x="5180013" y="4038600"/>
            <a:ext cx="4191000" cy="338138"/>
          </a:xfrm>
          <a:prstGeom prst="rect">
            <a:avLst/>
          </a:prstGeom>
          <a:noFill/>
        </p:spPr>
        <p:txBody>
          <a:bodyPr>
            <a:spAutoFit/>
          </a:bodyPr>
          <a:lstStyle/>
          <a:p>
            <a:pPr eaLnBrk="1" hangingPunct="1">
              <a:defRPr/>
            </a:pPr>
            <a:r>
              <a:rPr lang="en-US" sz="1600" dirty="0">
                <a:solidFill>
                  <a:schemeClr val="tx1"/>
                </a:solidFill>
                <a:latin typeface="+mn-lt"/>
              </a:rPr>
              <a:t>(an example for Concept or Idea entity )</a:t>
            </a:r>
          </a:p>
        </p:txBody>
      </p:sp>
      <p:sp>
        <p:nvSpPr>
          <p:cNvPr id="16" name="TextBox 15"/>
          <p:cNvSpPr txBox="1"/>
          <p:nvPr/>
        </p:nvSpPr>
        <p:spPr>
          <a:xfrm>
            <a:off x="3124200" y="5105400"/>
            <a:ext cx="903288" cy="461963"/>
          </a:xfrm>
          <a:prstGeom prst="rect">
            <a:avLst/>
          </a:prstGeom>
          <a:noFill/>
        </p:spPr>
        <p:txBody>
          <a:bodyPr wrap="none">
            <a:spAutoFit/>
          </a:bodyPr>
          <a:lstStyle/>
          <a:p>
            <a:pPr eaLnBrk="1" hangingPunct="1">
              <a:defRPr/>
            </a:pPr>
            <a:r>
              <a:rPr lang="en-US" sz="2400" dirty="0">
                <a:solidFill>
                  <a:schemeClr val="tx1"/>
                </a:solidFill>
                <a:latin typeface="+mn-lt"/>
              </a:rPr>
              <a:t>Parts</a:t>
            </a:r>
          </a:p>
        </p:txBody>
      </p:sp>
      <p:sp>
        <p:nvSpPr>
          <p:cNvPr id="17" name="TextBox 16"/>
          <p:cNvSpPr txBox="1"/>
          <p:nvPr/>
        </p:nvSpPr>
        <p:spPr>
          <a:xfrm>
            <a:off x="5172075" y="5257800"/>
            <a:ext cx="4191000" cy="338138"/>
          </a:xfrm>
          <a:prstGeom prst="rect">
            <a:avLst/>
          </a:prstGeom>
          <a:noFill/>
        </p:spPr>
        <p:txBody>
          <a:bodyPr>
            <a:spAutoFit/>
          </a:bodyPr>
          <a:lstStyle/>
          <a:p>
            <a:pPr eaLnBrk="1" hangingPunct="1">
              <a:defRPr/>
            </a:pPr>
            <a:r>
              <a:rPr lang="en-US" sz="1600" dirty="0">
                <a:solidFill>
                  <a:schemeClr val="tx1"/>
                </a:solidFill>
                <a:latin typeface="+mn-lt"/>
              </a:rPr>
              <a:t>(an example of Object entity )</a:t>
            </a:r>
          </a:p>
        </p:txBody>
      </p:sp>
      <p:sp>
        <p:nvSpPr>
          <p:cNvPr id="118786" name="Form"/>
          <p:cNvSpPr>
            <a:spLocks noEditPoints="1" noChangeArrowheads="1"/>
          </p:cNvSpPr>
          <p:nvPr/>
        </p:nvSpPr>
        <p:spPr bwMode="auto">
          <a:xfrm>
            <a:off x="533400" y="3429000"/>
            <a:ext cx="914400" cy="12954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4740 w 21600"/>
              <a:gd name="T22" fmla="*/ 1309 h 21600"/>
              <a:gd name="T23" fmla="*/ 19410 w 21600"/>
              <a:gd name="T24" fmla="*/ 16331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21" name="Picture 20" descr="MP9003165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449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MC90043394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2133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MP90044345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256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8786"/>
                                        </p:tgtEl>
                                        <p:attrNameLst>
                                          <p:attrName>style.visibility</p:attrName>
                                        </p:attrNameLst>
                                      </p:cBhvr>
                                      <p:to>
                                        <p:strVal val="visible"/>
                                      </p:to>
                                    </p:set>
                                    <p:animEffect transition="in" filter="blinds(horizontal)">
                                      <p:cBhvr>
                                        <p:cTn id="39" dur="500"/>
                                        <p:tgtEl>
                                          <p:spTgt spid="11878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ox(in)">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14" grpId="0"/>
      <p:bldP spid="16" grpId="0"/>
      <p:bldP spid="17" grpId="0"/>
      <p:bldP spid="1187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Database in our everyday lives.</a:t>
            </a:r>
          </a:p>
        </p:txBody>
      </p:sp>
      <p:sp>
        <p:nvSpPr>
          <p:cNvPr id="11267" name="Content Placeholder 2"/>
          <p:cNvSpPr>
            <a:spLocks noGrp="1"/>
          </p:cNvSpPr>
          <p:nvPr>
            <p:ph idx="1"/>
          </p:nvPr>
        </p:nvSpPr>
        <p:spPr/>
        <p:txBody>
          <a:bodyPr/>
          <a:lstStyle/>
          <a:p>
            <a:r>
              <a:rPr lang="en-US" altLang="en-US" sz="2400" smtClean="0"/>
              <a:t>Imagine yourself early in the morning last enrollment day this semester and going to the school for such enrollment. But, before going to the school your mother has an errand for you to buy</a:t>
            </a:r>
            <a:r>
              <a:rPr lang="en-US" altLang="en-US" sz="2400" b="1" smtClean="0"/>
              <a:t> </a:t>
            </a:r>
            <a:r>
              <a:rPr lang="en-US" altLang="en-US" sz="2400" smtClean="0"/>
              <a:t>cash power at PUC because according to her your cash power would only last until that day. So you </a:t>
            </a:r>
            <a:r>
              <a:rPr lang="en-US" altLang="en-US" sz="2400" b="1" smtClean="0"/>
              <a:t>bought a cash power from PUC</a:t>
            </a:r>
            <a:r>
              <a:rPr lang="en-US" altLang="en-US" sz="2400" smtClean="0"/>
              <a:t>. After that you go straight to the school for the enrollment. After scrambling for the best schedules for you and available seats for your desired courses, you finally got a list of courses for this semester. You go straight to OAR for the final </a:t>
            </a:r>
            <a:r>
              <a:rPr lang="en-US" altLang="en-US" sz="2400" b="1" smtClean="0"/>
              <a:t>enrollment of your listed courses</a:t>
            </a:r>
            <a:r>
              <a:rPr lang="en-US" altLang="en-US" sz="2400" smtClean="0"/>
              <a:t>. </a:t>
            </a:r>
          </a:p>
          <a:p>
            <a:endParaRPr lang="en-US" altLang="en-US" smtClean="0"/>
          </a:p>
        </p:txBody>
      </p:sp>
      <p:sp>
        <p:nvSpPr>
          <p:cNvPr id="112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EE5A72-CBEB-42D2-98FF-6BC938155754}" type="slidenum">
              <a:rPr lang="en-US" altLang="en-US" sz="2000" smtClean="0"/>
              <a:pPr>
                <a:spcBef>
                  <a:spcPct val="0"/>
                </a:spcBef>
                <a:buFontTx/>
                <a:buNone/>
              </a:pPr>
              <a:t>4</a:t>
            </a:fld>
            <a:endParaRPr lang="en-US" altLang="en-US"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Database Background (continued)</a:t>
            </a:r>
          </a:p>
        </p:txBody>
      </p:sp>
      <p:sp>
        <p:nvSpPr>
          <p:cNvPr id="14339" name="Rectangle 3"/>
          <p:cNvSpPr>
            <a:spLocks noGrp="1" noChangeArrowheads="1"/>
          </p:cNvSpPr>
          <p:nvPr>
            <p:ph type="body" idx="1"/>
          </p:nvPr>
        </p:nvSpPr>
        <p:spPr>
          <a:xfrm>
            <a:off x="533400" y="1676400"/>
            <a:ext cx="8382000" cy="4572000"/>
          </a:xfrm>
        </p:spPr>
        <p:txBody>
          <a:bodyPr/>
          <a:lstStyle/>
          <a:p>
            <a:r>
              <a:rPr lang="en-US" altLang="en-US" b="1" dirty="0" smtClean="0"/>
              <a:t>An entity has an </a:t>
            </a:r>
            <a:r>
              <a:rPr lang="en-US" altLang="en-US" b="1" dirty="0" smtClean="0">
                <a:solidFill>
                  <a:srgbClr val="0033CC"/>
                </a:solidFill>
              </a:rPr>
              <a:t>Attribute</a:t>
            </a:r>
          </a:p>
          <a:p>
            <a:pPr lvl="1"/>
            <a:r>
              <a:rPr lang="en-US" altLang="en-US" dirty="0" smtClean="0"/>
              <a:t>Characteristic or property of an entity</a:t>
            </a:r>
          </a:p>
          <a:p>
            <a:pPr lvl="1"/>
            <a:r>
              <a:rPr lang="en-US" altLang="en-US" dirty="0" smtClean="0"/>
              <a:t>Example: Customer has name, street, city, etc.</a:t>
            </a:r>
          </a:p>
          <a:p>
            <a:pPr lvl="1"/>
            <a:r>
              <a:rPr lang="en-US" altLang="en-US" dirty="0" smtClean="0"/>
              <a:t>May also be called a </a:t>
            </a:r>
            <a:r>
              <a:rPr lang="en-US" altLang="en-US" b="1" dirty="0" smtClean="0"/>
              <a:t>field</a:t>
            </a:r>
            <a:r>
              <a:rPr lang="en-US" altLang="en-US" dirty="0" smtClean="0"/>
              <a:t> or </a:t>
            </a:r>
            <a:r>
              <a:rPr lang="en-US" altLang="en-US" b="1" dirty="0" smtClean="0"/>
              <a:t>column</a:t>
            </a:r>
          </a:p>
          <a:p>
            <a:r>
              <a:rPr lang="en-US" altLang="en-US" b="1" dirty="0" smtClean="0">
                <a:solidFill>
                  <a:schemeClr val="tx1"/>
                </a:solidFill>
              </a:rPr>
              <a:t>An entity could have a </a:t>
            </a:r>
            <a:r>
              <a:rPr lang="en-US" altLang="en-US" b="1" dirty="0" smtClean="0">
                <a:solidFill>
                  <a:srgbClr val="0033CC"/>
                </a:solidFill>
              </a:rPr>
              <a:t>Relationship</a:t>
            </a:r>
            <a:r>
              <a:rPr lang="en-US" altLang="en-US" dirty="0" smtClean="0">
                <a:solidFill>
                  <a:schemeClr val="tx1"/>
                </a:solidFill>
              </a:rPr>
              <a:t> </a:t>
            </a:r>
          </a:p>
          <a:p>
            <a:pPr lvl="1"/>
            <a:r>
              <a:rPr lang="en-US" altLang="en-US" dirty="0" smtClean="0"/>
              <a:t>Association between entities</a:t>
            </a:r>
          </a:p>
          <a:p>
            <a:pPr lvl="2"/>
            <a:r>
              <a:rPr lang="en-US" altLang="en-US" dirty="0" smtClean="0"/>
              <a:t>Three types – One-to-one, One-to-many, Many-to-many</a:t>
            </a:r>
          </a:p>
          <a:p>
            <a:pPr lvl="1"/>
            <a:r>
              <a:rPr lang="en-US" altLang="en-US" b="1" dirty="0" smtClean="0"/>
              <a:t>One-to-many relationship</a:t>
            </a:r>
            <a:r>
              <a:rPr lang="en-US" altLang="en-US" dirty="0" smtClean="0"/>
              <a:t> </a:t>
            </a:r>
          </a:p>
          <a:p>
            <a:pPr lvl="2"/>
            <a:r>
              <a:rPr lang="en-US" altLang="en-US" dirty="0" smtClean="0"/>
              <a:t>Each rep is associated with many customers</a:t>
            </a:r>
          </a:p>
          <a:p>
            <a:pPr lvl="2"/>
            <a:r>
              <a:rPr lang="en-US" altLang="en-US" dirty="0" smtClean="0"/>
              <a:t>Each customer is associated with a single rep</a:t>
            </a: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CF08607D-1B26-416E-985C-5DD316227FB6}" type="slidenum">
              <a:rPr lang="en-US" altLang="en-US">
                <a:solidFill>
                  <a:srgbClr val="222222"/>
                </a:solidFill>
                <a:latin typeface="Arial" panose="020B0604020202020204" pitchFamily="34" charset="0"/>
              </a:rPr>
              <a:pPr eaLnBrk="1" hangingPunct="1"/>
              <a:t>40</a:t>
            </a:fld>
            <a:endParaRPr lang="en-US" altLang="en-US">
              <a:solidFill>
                <a:srgbClr val="222222"/>
              </a:solidFill>
              <a:latin typeface="Arial" panose="020B0604020202020204" pitchFamily="34" charset="0"/>
            </a:endParaRPr>
          </a:p>
        </p:txBody>
      </p:sp>
      <p:sp>
        <p:nvSpPr>
          <p:cNvPr id="1434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416377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Database Background (continued)</a:t>
            </a:r>
          </a:p>
        </p:txBody>
      </p:sp>
      <p:sp>
        <p:nvSpPr>
          <p:cNvPr id="15363" name="Text Box 6"/>
          <p:cNvSpPr txBox="1">
            <a:spLocks noChangeArrowheads="1"/>
          </p:cNvSpPr>
          <p:nvPr/>
        </p:nvSpPr>
        <p:spPr bwMode="auto">
          <a:xfrm>
            <a:off x="685800" y="5715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1-3: Entities and attributes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63E385FE-04DA-44D0-B923-DF1575C2BA92}" type="slidenum">
              <a:rPr lang="en-US" altLang="en-US">
                <a:solidFill>
                  <a:srgbClr val="222222"/>
                </a:solidFill>
                <a:latin typeface="Arial" panose="020B0604020202020204" pitchFamily="34" charset="0"/>
              </a:rPr>
              <a:pPr eaLnBrk="1" hangingPunct="1"/>
              <a:t>41</a:t>
            </a:fld>
            <a:endParaRPr lang="en-US" altLang="en-US">
              <a:solidFill>
                <a:srgbClr val="222222"/>
              </a:solidFill>
              <a:latin typeface="Arial" panose="020B0604020202020204" pitchFamily="34" charset="0"/>
            </a:endParaRPr>
          </a:p>
        </p:txBody>
      </p:sp>
      <p:sp>
        <p:nvSpPr>
          <p:cNvPr id="1536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153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3513"/>
            <a:ext cx="86868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809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Database Background (continued)</a:t>
            </a:r>
          </a:p>
        </p:txBody>
      </p:sp>
      <p:sp>
        <p:nvSpPr>
          <p:cNvPr id="16387" name="Text Box 6"/>
          <p:cNvSpPr txBox="1">
            <a:spLocks noChangeArrowheads="1"/>
          </p:cNvSpPr>
          <p:nvPr/>
        </p:nvSpPr>
        <p:spPr bwMode="auto">
          <a:xfrm>
            <a:off x="685800" y="5715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1-4: One-to-many relationship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28759E6B-6CD8-4E34-8AE1-43EB0762AEDF}" type="slidenum">
              <a:rPr lang="en-US" altLang="en-US">
                <a:solidFill>
                  <a:srgbClr val="222222"/>
                </a:solidFill>
                <a:latin typeface="Arial" panose="020B0604020202020204" pitchFamily="34" charset="0"/>
              </a:rPr>
              <a:pPr eaLnBrk="1" hangingPunct="1"/>
              <a:t>42</a:t>
            </a:fld>
            <a:endParaRPr lang="en-US" altLang="en-US">
              <a:solidFill>
                <a:srgbClr val="222222"/>
              </a:solidFill>
              <a:latin typeface="Arial" panose="020B0604020202020204" pitchFamily="34" charset="0"/>
            </a:endParaRPr>
          </a:p>
        </p:txBody>
      </p:sp>
      <p:sp>
        <p:nvSpPr>
          <p:cNvPr id="1638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163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62100"/>
            <a:ext cx="8686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900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Database Background (continued)</a:t>
            </a:r>
          </a:p>
        </p:txBody>
      </p:sp>
      <p:sp>
        <p:nvSpPr>
          <p:cNvPr id="17411" name="Rectangle 3"/>
          <p:cNvSpPr>
            <a:spLocks noGrp="1" noChangeArrowheads="1"/>
          </p:cNvSpPr>
          <p:nvPr>
            <p:ph type="body" idx="1"/>
          </p:nvPr>
        </p:nvSpPr>
        <p:spPr/>
        <p:txBody>
          <a:bodyPr/>
          <a:lstStyle/>
          <a:p>
            <a:r>
              <a:rPr lang="en-US" altLang="en-US" b="1" smtClean="0">
                <a:solidFill>
                  <a:schemeClr val="tx1"/>
                </a:solidFill>
              </a:rPr>
              <a:t>Data file</a:t>
            </a:r>
          </a:p>
          <a:p>
            <a:pPr lvl="1"/>
            <a:r>
              <a:rPr lang="en-US" altLang="en-US" smtClean="0">
                <a:solidFill>
                  <a:schemeClr val="tx1"/>
                </a:solidFill>
              </a:rPr>
              <a:t>File used to store data</a:t>
            </a:r>
          </a:p>
          <a:p>
            <a:pPr lvl="1"/>
            <a:r>
              <a:rPr lang="en-US" altLang="en-US" smtClean="0">
                <a:solidFill>
                  <a:schemeClr val="tx1"/>
                </a:solidFill>
              </a:rPr>
              <a:t>Computer counterpart to ordinary paper file</a:t>
            </a:r>
          </a:p>
          <a:p>
            <a:r>
              <a:rPr lang="en-US" altLang="en-US" b="1" smtClean="0"/>
              <a:t>Database</a:t>
            </a:r>
          </a:p>
          <a:p>
            <a:pPr lvl="1"/>
            <a:r>
              <a:rPr lang="en-US" altLang="en-US" smtClean="0"/>
              <a:t>Structure that can store information about:</a:t>
            </a:r>
          </a:p>
          <a:p>
            <a:pPr lvl="2"/>
            <a:r>
              <a:rPr lang="en-US" altLang="en-US" smtClean="0"/>
              <a:t>Multiple types of entities</a:t>
            </a:r>
          </a:p>
          <a:p>
            <a:pPr lvl="2"/>
            <a:r>
              <a:rPr lang="en-US" altLang="en-US" smtClean="0"/>
              <a:t>Attributes of those entities</a:t>
            </a:r>
          </a:p>
          <a:p>
            <a:pPr lvl="2"/>
            <a:r>
              <a:rPr lang="en-US" altLang="en-US" smtClean="0"/>
              <a:t>Relationships between the entities</a:t>
            </a:r>
          </a:p>
          <a:p>
            <a:endParaRPr lang="en-US" altLang="en-US" smtClean="0">
              <a:solidFill>
                <a:schemeClr val="tx1"/>
              </a:solidFill>
            </a:endParaRP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88825E41-EA43-4431-B08B-D93CB31F2BB4}" type="slidenum">
              <a:rPr lang="en-US" altLang="en-US">
                <a:solidFill>
                  <a:srgbClr val="222222"/>
                </a:solidFill>
                <a:latin typeface="Arial" panose="020B0604020202020204" pitchFamily="34" charset="0"/>
              </a:rPr>
              <a:pPr eaLnBrk="1" hangingPunct="1"/>
              <a:t>43</a:t>
            </a:fld>
            <a:endParaRPr lang="en-US" altLang="en-US">
              <a:solidFill>
                <a:srgbClr val="222222"/>
              </a:solidFill>
              <a:latin typeface="Arial" panose="020B0604020202020204" pitchFamily="34" charset="0"/>
            </a:endParaRPr>
          </a:p>
        </p:txBody>
      </p:sp>
      <p:sp>
        <p:nvSpPr>
          <p:cNvPr id="1741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966467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tLang="en-US" smtClean="0"/>
              <a:t>Database Background (continued)</a:t>
            </a:r>
          </a:p>
        </p:txBody>
      </p:sp>
      <p:sp>
        <p:nvSpPr>
          <p:cNvPr id="18435" name="Text Box 7"/>
          <p:cNvSpPr txBox="1">
            <a:spLocks noChangeArrowheads="1"/>
          </p:cNvSpPr>
          <p:nvPr/>
        </p:nvSpPr>
        <p:spPr bwMode="auto">
          <a:xfrm>
            <a:off x="685800" y="5957888"/>
            <a:ext cx="769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1-5: Sample data  TAL Distributors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467886B5-1FD8-4AF8-84C7-6CFC3886E202}" type="slidenum">
              <a:rPr lang="en-US" altLang="en-US">
                <a:solidFill>
                  <a:srgbClr val="222222"/>
                </a:solidFill>
                <a:latin typeface="Arial" panose="020B0604020202020204" pitchFamily="34" charset="0"/>
              </a:rPr>
              <a:pPr eaLnBrk="1" hangingPunct="1"/>
              <a:t>44</a:t>
            </a:fld>
            <a:endParaRPr lang="en-US" altLang="en-US">
              <a:solidFill>
                <a:srgbClr val="222222"/>
              </a:solidFill>
              <a:latin typeface="Arial" panose="020B0604020202020204" pitchFamily="34" charset="0"/>
            </a:endParaRPr>
          </a:p>
        </p:txBody>
      </p:sp>
      <p:sp>
        <p:nvSpPr>
          <p:cNvPr id="1843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1843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b="56026"/>
          <a:stretch>
            <a:fillRect/>
          </a:stretch>
        </p:blipFill>
        <p:spPr>
          <a:xfrm>
            <a:off x="992188" y="1165225"/>
            <a:ext cx="7389812" cy="4603750"/>
          </a:xfrm>
        </p:spPr>
      </p:pic>
    </p:spTree>
    <p:extLst>
      <p:ext uri="{BB962C8B-B14F-4D97-AF65-F5344CB8AC3E}">
        <p14:creationId xmlns:p14="http://schemas.microsoft.com/office/powerpoint/2010/main" val="3967891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ltLang="en-US" smtClean="0"/>
              <a:t>Database Background (continued)</a:t>
            </a:r>
          </a:p>
        </p:txBody>
      </p:sp>
      <p:sp>
        <p:nvSpPr>
          <p:cNvPr id="19459" name="Text Box 7"/>
          <p:cNvSpPr txBox="1">
            <a:spLocks noChangeArrowheads="1"/>
          </p:cNvSpPr>
          <p:nvPr/>
        </p:nvSpPr>
        <p:spPr bwMode="auto">
          <a:xfrm>
            <a:off x="685800" y="57912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1-5: Sample data for TAL Distributors (continued)</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A84B3D4A-35B4-4970-B3E8-3901655174C4}" type="slidenum">
              <a:rPr lang="en-US" altLang="en-US">
                <a:solidFill>
                  <a:srgbClr val="222222"/>
                </a:solidFill>
                <a:latin typeface="Arial" panose="020B0604020202020204" pitchFamily="34" charset="0"/>
              </a:rPr>
              <a:pPr eaLnBrk="1" hangingPunct="1"/>
              <a:t>45</a:t>
            </a:fld>
            <a:endParaRPr lang="en-US" altLang="en-US">
              <a:solidFill>
                <a:srgbClr val="222222"/>
              </a:solidFill>
              <a:latin typeface="Arial" panose="020B0604020202020204" pitchFamily="34" charset="0"/>
            </a:endParaRPr>
          </a:p>
        </p:txBody>
      </p:sp>
      <p:sp>
        <p:nvSpPr>
          <p:cNvPr id="1946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1946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44296" b="30470"/>
          <a:stretch>
            <a:fillRect/>
          </a:stretch>
        </p:blipFill>
        <p:spPr>
          <a:xfrm>
            <a:off x="752475" y="1866900"/>
            <a:ext cx="7562850" cy="2705100"/>
          </a:xfrm>
        </p:spPr>
      </p:pic>
    </p:spTree>
    <p:extLst>
      <p:ext uri="{BB962C8B-B14F-4D97-AF65-F5344CB8AC3E}">
        <p14:creationId xmlns:p14="http://schemas.microsoft.com/office/powerpoint/2010/main" val="2310219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Database Background (continued)</a:t>
            </a:r>
          </a:p>
        </p:txBody>
      </p:sp>
      <p:sp>
        <p:nvSpPr>
          <p:cNvPr id="20483" name="Text Box 4"/>
          <p:cNvSpPr txBox="1">
            <a:spLocks noChangeArrowheads="1"/>
          </p:cNvSpPr>
          <p:nvPr/>
        </p:nvSpPr>
        <p:spPr bwMode="auto">
          <a:xfrm>
            <a:off x="685800" y="57912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1-5: Sample data for TAL Distributors (continued)</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91E340BB-D42C-4618-BB5B-62E8315FDEFF}" type="slidenum">
              <a:rPr lang="en-US" altLang="en-US">
                <a:solidFill>
                  <a:srgbClr val="222222"/>
                </a:solidFill>
                <a:latin typeface="Arial" panose="020B0604020202020204" pitchFamily="34" charset="0"/>
              </a:rPr>
              <a:pPr eaLnBrk="1" hangingPunct="1"/>
              <a:t>46</a:t>
            </a:fld>
            <a:endParaRPr lang="en-US" altLang="en-US">
              <a:solidFill>
                <a:srgbClr val="222222"/>
              </a:solidFill>
              <a:latin typeface="Arial" panose="020B0604020202020204" pitchFamily="34" charset="0"/>
            </a:endParaRPr>
          </a:p>
        </p:txBody>
      </p:sp>
      <p:sp>
        <p:nvSpPr>
          <p:cNvPr id="2048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204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69789" r="29877"/>
          <a:stretch>
            <a:fillRect/>
          </a:stretch>
        </p:blipFill>
        <p:spPr>
          <a:xfrm>
            <a:off x="984250" y="1241425"/>
            <a:ext cx="6580188" cy="4016375"/>
          </a:xfrm>
        </p:spPr>
      </p:pic>
    </p:spTree>
    <p:extLst>
      <p:ext uri="{BB962C8B-B14F-4D97-AF65-F5344CB8AC3E}">
        <p14:creationId xmlns:p14="http://schemas.microsoft.com/office/powerpoint/2010/main" val="3941203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Database Background (continued)</a:t>
            </a:r>
          </a:p>
        </p:txBody>
      </p:sp>
      <p:sp>
        <p:nvSpPr>
          <p:cNvPr id="21507" name="Text Box 6"/>
          <p:cNvSpPr txBox="1">
            <a:spLocks noChangeArrowheads="1"/>
          </p:cNvSpPr>
          <p:nvPr/>
        </p:nvSpPr>
        <p:spPr bwMode="auto">
          <a:xfrm>
            <a:off x="533400" y="5791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1-6: Alternative Orders table structure</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16E3ED21-95D4-4965-93D0-CCAA20EBC2D5}" type="slidenum">
              <a:rPr lang="en-US" altLang="en-US">
                <a:solidFill>
                  <a:srgbClr val="222222"/>
                </a:solidFill>
                <a:latin typeface="Arial" panose="020B0604020202020204" pitchFamily="34" charset="0"/>
              </a:rPr>
              <a:pPr eaLnBrk="1" hangingPunct="1"/>
              <a:t>47</a:t>
            </a:fld>
            <a:endParaRPr lang="en-US" altLang="en-US">
              <a:solidFill>
                <a:srgbClr val="222222"/>
              </a:solidFill>
              <a:latin typeface="Arial" panose="020B0604020202020204" pitchFamily="34" charset="0"/>
            </a:endParaRPr>
          </a:p>
        </p:txBody>
      </p:sp>
      <p:sp>
        <p:nvSpPr>
          <p:cNvPr id="2150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215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676400"/>
            <a:ext cx="6765925" cy="3965575"/>
          </a:xfrm>
        </p:spPr>
      </p:pic>
    </p:spTree>
    <p:extLst>
      <p:ext uri="{BB962C8B-B14F-4D97-AF65-F5344CB8AC3E}">
        <p14:creationId xmlns:p14="http://schemas.microsoft.com/office/powerpoint/2010/main" val="2075965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Database Background (continued)</a:t>
            </a:r>
          </a:p>
        </p:txBody>
      </p:sp>
      <p:sp>
        <p:nvSpPr>
          <p:cNvPr id="22531" name="Rectangle 3"/>
          <p:cNvSpPr>
            <a:spLocks noGrp="1" noChangeArrowheads="1"/>
          </p:cNvSpPr>
          <p:nvPr>
            <p:ph type="body" idx="1"/>
          </p:nvPr>
        </p:nvSpPr>
        <p:spPr/>
        <p:txBody>
          <a:bodyPr/>
          <a:lstStyle/>
          <a:p>
            <a:r>
              <a:rPr lang="en-US" altLang="en-US" b="1" smtClean="0"/>
              <a:t>Entity-relationship (E-R) diagram</a:t>
            </a:r>
          </a:p>
          <a:p>
            <a:pPr lvl="1"/>
            <a:r>
              <a:rPr lang="en-US" altLang="en-US" smtClean="0"/>
              <a:t>Visual way to represent a database</a:t>
            </a:r>
          </a:p>
          <a:p>
            <a:pPr lvl="1"/>
            <a:r>
              <a:rPr lang="en-US" altLang="en-US" smtClean="0"/>
              <a:t>Rectangles represent entities</a:t>
            </a:r>
          </a:p>
          <a:p>
            <a:pPr lvl="1"/>
            <a:r>
              <a:rPr lang="en-US" altLang="en-US" smtClean="0"/>
              <a:t>Lines represent relationships between connected entities</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CC5D7B65-33CE-4D38-88E2-F26AF2D62CE7}" type="slidenum">
              <a:rPr lang="en-US" altLang="en-US">
                <a:solidFill>
                  <a:srgbClr val="222222"/>
                </a:solidFill>
                <a:latin typeface="Arial" panose="020B0604020202020204" pitchFamily="34" charset="0"/>
              </a:rPr>
              <a:pPr eaLnBrk="1" hangingPunct="1"/>
              <a:t>48</a:t>
            </a:fld>
            <a:endParaRPr lang="en-US" altLang="en-US">
              <a:solidFill>
                <a:srgbClr val="222222"/>
              </a:solidFill>
              <a:latin typeface="Arial" panose="020B0604020202020204" pitchFamily="34" charset="0"/>
            </a:endParaRPr>
          </a:p>
        </p:txBody>
      </p:sp>
      <p:sp>
        <p:nvSpPr>
          <p:cNvPr id="2253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1043124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17712" y="-76200"/>
            <a:ext cx="8077200" cy="1143000"/>
          </a:xfrm>
        </p:spPr>
        <p:txBody>
          <a:bodyPr/>
          <a:lstStyle/>
          <a:p>
            <a:r>
              <a:rPr lang="en-US" altLang="en-US" dirty="0" smtClean="0"/>
              <a:t>Database Background (continued)</a:t>
            </a:r>
          </a:p>
        </p:txBody>
      </p:sp>
      <p:sp>
        <p:nvSpPr>
          <p:cNvPr id="23555" name="Text Box 6"/>
          <p:cNvSpPr txBox="1">
            <a:spLocks noChangeArrowheads="1"/>
          </p:cNvSpPr>
          <p:nvPr/>
        </p:nvSpPr>
        <p:spPr bwMode="auto">
          <a:xfrm>
            <a:off x="533400" y="5943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1-7: E-R diagram for the TAL Distributors database</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53C51046-72CB-41E5-91F9-ECD95F830CB4}" type="slidenum">
              <a:rPr lang="en-US" altLang="en-US">
                <a:solidFill>
                  <a:srgbClr val="222222"/>
                </a:solidFill>
                <a:latin typeface="Arial" panose="020B0604020202020204" pitchFamily="34" charset="0"/>
              </a:rPr>
              <a:pPr eaLnBrk="1" hangingPunct="1"/>
              <a:t>49</a:t>
            </a:fld>
            <a:endParaRPr lang="en-US" altLang="en-US">
              <a:solidFill>
                <a:srgbClr val="222222"/>
              </a:solidFill>
              <a:latin typeface="Arial" panose="020B0604020202020204" pitchFamily="34" charset="0"/>
            </a:endParaRPr>
          </a:p>
        </p:txBody>
      </p:sp>
      <p:sp>
        <p:nvSpPr>
          <p:cNvPr id="2355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graphicFrame>
        <p:nvGraphicFramePr>
          <p:cNvPr id="3" name="Table 2"/>
          <p:cNvGraphicFramePr>
            <a:graphicFrameLocks noGrp="1"/>
          </p:cNvGraphicFramePr>
          <p:nvPr>
            <p:extLst>
              <p:ext uri="{D42A27DB-BD31-4B8C-83A1-F6EECF244321}">
                <p14:modId xmlns:p14="http://schemas.microsoft.com/office/powerpoint/2010/main" val="2434025622"/>
              </p:ext>
            </p:extLst>
          </p:nvPr>
        </p:nvGraphicFramePr>
        <p:xfrm>
          <a:off x="228600" y="914400"/>
          <a:ext cx="1600200" cy="265684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Rep</a:t>
                      </a:r>
                      <a:endParaRPr lang="en-US" sz="1600" dirty="0"/>
                    </a:p>
                  </a:txBody>
                  <a:tcPr/>
                </a:tc>
              </a:tr>
              <a:tr h="370840">
                <a:tc>
                  <a:txBody>
                    <a:bodyPr/>
                    <a:lstStyle/>
                    <a:p>
                      <a:r>
                        <a:rPr lang="en-US" sz="1600" dirty="0" err="1" smtClean="0"/>
                        <a:t>Repnum</a:t>
                      </a:r>
                      <a:endParaRPr lang="en-US" sz="1600" dirty="0" smtClean="0"/>
                    </a:p>
                    <a:p>
                      <a:r>
                        <a:rPr lang="en-US" sz="1600" dirty="0" err="1" smtClean="0"/>
                        <a:t>Lastname</a:t>
                      </a:r>
                      <a:endParaRPr lang="en-US" sz="1600" dirty="0" smtClean="0"/>
                    </a:p>
                    <a:p>
                      <a:r>
                        <a:rPr lang="en-US" sz="1600" dirty="0" err="1" smtClean="0"/>
                        <a:t>Firstname</a:t>
                      </a:r>
                      <a:endParaRPr lang="en-US" sz="1600" dirty="0" smtClean="0"/>
                    </a:p>
                    <a:p>
                      <a:r>
                        <a:rPr lang="en-US" sz="1600" dirty="0" smtClean="0"/>
                        <a:t>Street</a:t>
                      </a:r>
                    </a:p>
                    <a:p>
                      <a:r>
                        <a:rPr lang="en-US" sz="1600" dirty="0" smtClean="0"/>
                        <a:t>State</a:t>
                      </a:r>
                    </a:p>
                    <a:p>
                      <a:r>
                        <a:rPr lang="en-US" sz="1600" dirty="0" smtClean="0"/>
                        <a:t>City</a:t>
                      </a:r>
                    </a:p>
                    <a:p>
                      <a:r>
                        <a:rPr lang="en-US" sz="1600" dirty="0" err="1" smtClean="0"/>
                        <a:t>PostalCode</a:t>
                      </a:r>
                      <a:endParaRPr lang="en-US" sz="1600" dirty="0" smtClean="0"/>
                    </a:p>
                    <a:p>
                      <a:r>
                        <a:rPr lang="en-US" sz="1600" dirty="0" smtClean="0"/>
                        <a:t>Commission</a:t>
                      </a:r>
                    </a:p>
                    <a:p>
                      <a:r>
                        <a:rPr lang="en-US" sz="1600" dirty="0" smtClean="0"/>
                        <a:t>Rate</a:t>
                      </a:r>
                      <a:endParaRPr lang="en-US" sz="16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4046073"/>
              </p:ext>
            </p:extLst>
          </p:nvPr>
        </p:nvGraphicFramePr>
        <p:xfrm>
          <a:off x="2057400" y="3794760"/>
          <a:ext cx="1600200" cy="192532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Item</a:t>
                      </a:r>
                      <a:endParaRPr lang="en-US" sz="1600" dirty="0"/>
                    </a:p>
                  </a:txBody>
                  <a:tcPr/>
                </a:tc>
              </a:tr>
              <a:tr h="370840">
                <a:tc>
                  <a:txBody>
                    <a:bodyPr/>
                    <a:lstStyle/>
                    <a:p>
                      <a:r>
                        <a:rPr lang="en-US" sz="1600" dirty="0" err="1" smtClean="0"/>
                        <a:t>Itemnum</a:t>
                      </a:r>
                      <a:endParaRPr lang="en-US" sz="1600" dirty="0" smtClean="0"/>
                    </a:p>
                    <a:p>
                      <a:r>
                        <a:rPr lang="en-US" sz="1600" dirty="0" smtClean="0"/>
                        <a:t>Description</a:t>
                      </a:r>
                    </a:p>
                    <a:p>
                      <a:r>
                        <a:rPr lang="en-US" sz="1600" dirty="0" err="1" smtClean="0"/>
                        <a:t>OnHand</a:t>
                      </a:r>
                      <a:endParaRPr lang="en-US" sz="1600" dirty="0" smtClean="0"/>
                    </a:p>
                    <a:p>
                      <a:r>
                        <a:rPr lang="en-US" sz="1600" dirty="0" smtClean="0"/>
                        <a:t>Category</a:t>
                      </a:r>
                    </a:p>
                    <a:p>
                      <a:r>
                        <a:rPr lang="en-US" sz="1600" dirty="0" smtClean="0"/>
                        <a:t>Storehouse</a:t>
                      </a:r>
                    </a:p>
                    <a:p>
                      <a:r>
                        <a:rPr lang="en-US" sz="1600" dirty="0" smtClean="0"/>
                        <a:t>Price</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87085443"/>
              </p:ext>
            </p:extLst>
          </p:nvPr>
        </p:nvGraphicFramePr>
        <p:xfrm>
          <a:off x="3886200" y="848360"/>
          <a:ext cx="1600200" cy="265684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Customer</a:t>
                      </a:r>
                      <a:endParaRPr lang="en-US" sz="1600" dirty="0"/>
                    </a:p>
                  </a:txBody>
                  <a:tcPr/>
                </a:tc>
              </a:tr>
              <a:tr h="370840">
                <a:tc>
                  <a:txBody>
                    <a:bodyPr/>
                    <a:lstStyle/>
                    <a:p>
                      <a:r>
                        <a:rPr lang="en-US" sz="1600" dirty="0" err="1" smtClean="0"/>
                        <a:t>Customernum</a:t>
                      </a:r>
                      <a:endParaRPr lang="en-US" sz="1600" dirty="0" smtClean="0"/>
                    </a:p>
                    <a:p>
                      <a:r>
                        <a:rPr lang="en-US" sz="1600" dirty="0" err="1" smtClean="0"/>
                        <a:t>Customername</a:t>
                      </a:r>
                      <a:endParaRPr lang="en-US" sz="1600" dirty="0" smtClean="0"/>
                    </a:p>
                    <a:p>
                      <a:r>
                        <a:rPr lang="en-US" sz="1600" dirty="0" smtClean="0"/>
                        <a:t>Street</a:t>
                      </a:r>
                    </a:p>
                    <a:p>
                      <a:r>
                        <a:rPr lang="en-US" sz="1600" dirty="0" smtClean="0"/>
                        <a:t>State</a:t>
                      </a:r>
                    </a:p>
                    <a:p>
                      <a:r>
                        <a:rPr lang="en-US" sz="1600" dirty="0" smtClean="0"/>
                        <a:t>City</a:t>
                      </a:r>
                    </a:p>
                    <a:p>
                      <a:r>
                        <a:rPr lang="en-US" sz="1600" dirty="0" err="1" smtClean="0"/>
                        <a:t>PostalCode</a:t>
                      </a:r>
                      <a:endParaRPr lang="en-US" sz="1600" dirty="0" smtClean="0"/>
                    </a:p>
                    <a:p>
                      <a:r>
                        <a:rPr lang="en-US" sz="1600" dirty="0" smtClean="0"/>
                        <a:t>Balance</a:t>
                      </a:r>
                    </a:p>
                    <a:p>
                      <a:r>
                        <a:rPr lang="en-US" sz="1600" dirty="0" err="1" smtClean="0"/>
                        <a:t>CreditLimit</a:t>
                      </a:r>
                      <a:endParaRPr lang="en-US" sz="1600" dirty="0" smtClean="0"/>
                    </a:p>
                    <a:p>
                      <a:r>
                        <a:rPr lang="en-US" sz="1600" dirty="0" err="1" smtClean="0"/>
                        <a:t>Repnum</a:t>
                      </a:r>
                      <a:endParaRPr lang="en-US" sz="16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12909906"/>
              </p:ext>
            </p:extLst>
          </p:nvPr>
        </p:nvGraphicFramePr>
        <p:xfrm>
          <a:off x="6705600" y="1447800"/>
          <a:ext cx="1600200" cy="119380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Orders</a:t>
                      </a:r>
                      <a:endParaRPr lang="en-US" sz="1600" dirty="0"/>
                    </a:p>
                  </a:txBody>
                  <a:tcPr/>
                </a:tc>
              </a:tr>
              <a:tr h="370840">
                <a:tc>
                  <a:txBody>
                    <a:bodyPr/>
                    <a:lstStyle/>
                    <a:p>
                      <a:r>
                        <a:rPr lang="en-US" sz="1600" dirty="0" err="1" smtClean="0"/>
                        <a:t>Ordernum</a:t>
                      </a:r>
                      <a:endParaRPr lang="en-US" sz="1600" dirty="0" smtClean="0"/>
                    </a:p>
                    <a:p>
                      <a:r>
                        <a:rPr lang="en-US" sz="1600" dirty="0" err="1" smtClean="0"/>
                        <a:t>OrderDate</a:t>
                      </a:r>
                      <a:endParaRPr lang="en-US" sz="1600" dirty="0" smtClean="0"/>
                    </a:p>
                    <a:p>
                      <a:r>
                        <a:rPr lang="en-US" sz="1600" dirty="0" err="1" smtClean="0"/>
                        <a:t>Customernum</a:t>
                      </a:r>
                      <a:endParaRPr lang="en-US" sz="1600" dirty="0" smtClean="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81886210"/>
              </p:ext>
            </p:extLst>
          </p:nvPr>
        </p:nvGraphicFramePr>
        <p:xfrm>
          <a:off x="6477000" y="4005580"/>
          <a:ext cx="1600200" cy="143764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err="1" smtClean="0"/>
                        <a:t>Orderline</a:t>
                      </a:r>
                      <a:endParaRPr lang="en-US" sz="1600" dirty="0"/>
                    </a:p>
                  </a:txBody>
                  <a:tcPr/>
                </a:tc>
              </a:tr>
              <a:tr h="370840">
                <a:tc>
                  <a:txBody>
                    <a:bodyPr/>
                    <a:lstStyle/>
                    <a:p>
                      <a:r>
                        <a:rPr lang="en-US" sz="1600" dirty="0" err="1" smtClean="0"/>
                        <a:t>Ordernum</a:t>
                      </a:r>
                      <a:endParaRPr lang="en-US" sz="1600" dirty="0" smtClean="0"/>
                    </a:p>
                    <a:p>
                      <a:r>
                        <a:rPr lang="en-US" sz="1600" dirty="0" err="1" smtClean="0"/>
                        <a:t>Itemnum</a:t>
                      </a:r>
                      <a:endParaRPr lang="en-US" sz="1600" dirty="0" smtClean="0"/>
                    </a:p>
                    <a:p>
                      <a:r>
                        <a:rPr lang="en-US" sz="1600" dirty="0" err="1" smtClean="0"/>
                        <a:t>NumOrdered</a:t>
                      </a:r>
                      <a:endParaRPr lang="en-US" sz="1600" dirty="0" smtClean="0"/>
                    </a:p>
                    <a:p>
                      <a:r>
                        <a:rPr lang="en-US" sz="1600" dirty="0" err="1" smtClean="0"/>
                        <a:t>QuotedPrice</a:t>
                      </a:r>
                      <a:endParaRPr lang="en-US" sz="1600" dirty="0" smtClean="0"/>
                    </a:p>
                  </a:txBody>
                  <a:tcPr/>
                </a:tc>
              </a:tr>
            </a:tbl>
          </a:graphicData>
        </a:graphic>
      </p:graphicFrame>
      <p:cxnSp>
        <p:nvCxnSpPr>
          <p:cNvPr id="5" name="Straight Connector 4"/>
          <p:cNvCxnSpPr/>
          <p:nvPr/>
        </p:nvCxnSpPr>
        <p:spPr bwMode="auto">
          <a:xfrm>
            <a:off x="1828800" y="2057400"/>
            <a:ext cx="20574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20" name="Group 19"/>
          <p:cNvGrpSpPr/>
          <p:nvPr/>
        </p:nvGrpSpPr>
        <p:grpSpPr>
          <a:xfrm>
            <a:off x="1981200" y="1905000"/>
            <a:ext cx="76200" cy="304800"/>
            <a:chOff x="1981200" y="1905000"/>
            <a:chExt cx="76200" cy="304800"/>
          </a:xfrm>
        </p:grpSpPr>
        <p:cxnSp>
          <p:nvCxnSpPr>
            <p:cNvPr id="8" name="Straight Connector 7"/>
            <p:cNvCxnSpPr/>
            <p:nvPr/>
          </p:nvCxnSpPr>
          <p:spPr bwMode="auto">
            <a:xfrm>
              <a:off x="19812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057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19" name="Group 18"/>
          <p:cNvGrpSpPr/>
          <p:nvPr/>
        </p:nvGrpSpPr>
        <p:grpSpPr>
          <a:xfrm>
            <a:off x="3581400" y="1905000"/>
            <a:ext cx="304800" cy="304800"/>
            <a:chOff x="3581400" y="1905000"/>
            <a:chExt cx="304800" cy="304800"/>
          </a:xfrm>
        </p:grpSpPr>
        <p:cxnSp>
          <p:nvCxnSpPr>
            <p:cNvPr id="18" name="Straight Connector 17"/>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a:endCxn id="10" idx="1"/>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25" name="Straight Connector 24"/>
          <p:cNvCxnSpPr>
            <a:endCxn id="11" idx="1"/>
          </p:cNvCxnSpPr>
          <p:nvPr/>
        </p:nvCxnSpPr>
        <p:spPr bwMode="auto">
          <a:xfrm flipV="1">
            <a:off x="5448300" y="2044700"/>
            <a:ext cx="1257300" cy="17182"/>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27" name="Group 26"/>
          <p:cNvGrpSpPr/>
          <p:nvPr/>
        </p:nvGrpSpPr>
        <p:grpSpPr>
          <a:xfrm>
            <a:off x="5574927" y="1916804"/>
            <a:ext cx="76200" cy="304800"/>
            <a:chOff x="1981200" y="1905000"/>
            <a:chExt cx="76200" cy="304800"/>
          </a:xfrm>
        </p:grpSpPr>
        <p:cxnSp>
          <p:nvCxnSpPr>
            <p:cNvPr id="28" name="Straight Connector 27"/>
            <p:cNvCxnSpPr/>
            <p:nvPr/>
          </p:nvCxnSpPr>
          <p:spPr bwMode="auto">
            <a:xfrm>
              <a:off x="19812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057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23" name="Group 22"/>
          <p:cNvGrpSpPr/>
          <p:nvPr/>
        </p:nvGrpSpPr>
        <p:grpSpPr>
          <a:xfrm>
            <a:off x="6324600" y="1898276"/>
            <a:ext cx="381000" cy="311524"/>
            <a:chOff x="6324600" y="1898276"/>
            <a:chExt cx="381000" cy="311524"/>
          </a:xfrm>
        </p:grpSpPr>
        <p:cxnSp>
          <p:nvCxnSpPr>
            <p:cNvPr id="32" name="Straight Connector 31"/>
            <p:cNvCxnSpPr/>
            <p:nvPr/>
          </p:nvCxnSpPr>
          <p:spPr bwMode="auto">
            <a:xfrm flipV="1">
              <a:off x="6477000" y="1898276"/>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477000" y="2050676"/>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 name="Oval 21"/>
            <p:cNvSpPr/>
            <p:nvPr/>
          </p:nvSpPr>
          <p:spPr bwMode="auto">
            <a:xfrm>
              <a:off x="6324600" y="1898276"/>
              <a:ext cx="140072" cy="311524"/>
            </a:xfrm>
            <a:prstGeom prst="ellipse">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FF"/>
                </a:solidFill>
                <a:effectLst/>
                <a:latin typeface="Times New Roman" pitchFamily="18" charset="0"/>
              </a:endParaRPr>
            </a:p>
          </p:txBody>
        </p:sp>
      </p:grpSp>
      <p:cxnSp>
        <p:nvCxnSpPr>
          <p:cNvPr id="36" name="Straight Connector 35"/>
          <p:cNvCxnSpPr/>
          <p:nvPr/>
        </p:nvCxnSpPr>
        <p:spPr bwMode="auto">
          <a:xfrm>
            <a:off x="3657600" y="4800600"/>
            <a:ext cx="28194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7391400" y="2618740"/>
            <a:ext cx="0" cy="138684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41" name="Group 40"/>
          <p:cNvGrpSpPr/>
          <p:nvPr/>
        </p:nvGrpSpPr>
        <p:grpSpPr>
          <a:xfrm>
            <a:off x="3771900" y="4658807"/>
            <a:ext cx="76200" cy="304800"/>
            <a:chOff x="1981200" y="1905000"/>
            <a:chExt cx="76200" cy="304800"/>
          </a:xfrm>
        </p:grpSpPr>
        <p:cxnSp>
          <p:nvCxnSpPr>
            <p:cNvPr id="42" name="Straight Connector 41"/>
            <p:cNvCxnSpPr/>
            <p:nvPr/>
          </p:nvCxnSpPr>
          <p:spPr bwMode="auto">
            <a:xfrm>
              <a:off x="19812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2057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44" name="Group 43"/>
          <p:cNvGrpSpPr/>
          <p:nvPr/>
        </p:nvGrpSpPr>
        <p:grpSpPr>
          <a:xfrm>
            <a:off x="6102724" y="4668266"/>
            <a:ext cx="381000" cy="284838"/>
            <a:chOff x="6324600" y="1898276"/>
            <a:chExt cx="381000" cy="311524"/>
          </a:xfrm>
        </p:grpSpPr>
        <p:cxnSp>
          <p:nvCxnSpPr>
            <p:cNvPr id="45" name="Straight Connector 44"/>
            <p:cNvCxnSpPr/>
            <p:nvPr/>
          </p:nvCxnSpPr>
          <p:spPr bwMode="auto">
            <a:xfrm flipV="1">
              <a:off x="6477000" y="1898276"/>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477000" y="2050676"/>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7" name="Oval 46"/>
            <p:cNvSpPr/>
            <p:nvPr/>
          </p:nvSpPr>
          <p:spPr bwMode="auto">
            <a:xfrm>
              <a:off x="6324600" y="1898276"/>
              <a:ext cx="140072" cy="311524"/>
            </a:xfrm>
            <a:prstGeom prst="ellipse">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FF"/>
                </a:solidFill>
                <a:effectLst/>
                <a:latin typeface="Times New Roman" pitchFamily="18" charset="0"/>
              </a:endParaRPr>
            </a:p>
          </p:txBody>
        </p:sp>
      </p:grpSp>
      <p:cxnSp>
        <p:nvCxnSpPr>
          <p:cNvPr id="37" name="Straight Connector 36"/>
          <p:cNvCxnSpPr/>
          <p:nvPr/>
        </p:nvCxnSpPr>
        <p:spPr bwMode="auto">
          <a:xfrm>
            <a:off x="7200900" y="2743200"/>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7203144" y="2819400"/>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56" name="Group 55"/>
          <p:cNvGrpSpPr/>
          <p:nvPr/>
        </p:nvGrpSpPr>
        <p:grpSpPr>
          <a:xfrm>
            <a:off x="7162800" y="3733800"/>
            <a:ext cx="457200" cy="286067"/>
            <a:chOff x="7162800" y="3733800"/>
            <a:chExt cx="457200" cy="286067"/>
          </a:xfrm>
        </p:grpSpPr>
        <p:cxnSp>
          <p:nvCxnSpPr>
            <p:cNvPr id="54" name="Straight Connector 53"/>
            <p:cNvCxnSpPr/>
            <p:nvPr/>
          </p:nvCxnSpPr>
          <p:spPr bwMode="auto">
            <a:xfrm>
              <a:off x="7200900" y="3733800"/>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7162800" y="3794760"/>
              <a:ext cx="228600" cy="22510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7391400" y="3794760"/>
              <a:ext cx="190500" cy="21082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57" name="Left Brace 56"/>
          <p:cNvSpPr/>
          <p:nvPr/>
        </p:nvSpPr>
        <p:spPr bwMode="auto">
          <a:xfrm>
            <a:off x="1219201" y="3810000"/>
            <a:ext cx="761999" cy="1910080"/>
          </a:xfrm>
          <a:prstGeom prst="leftBrace">
            <a:avLst/>
          </a:prstGeom>
          <a:solidFill>
            <a:schemeClr val="accent1"/>
          </a:solid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normalizeH="0" baseline="0" smtClean="0">
              <a:ln w="6600">
                <a:solidFill>
                  <a:schemeClr val="accent2"/>
                </a:solidFill>
                <a:prstDash val="solid"/>
              </a:ln>
              <a:effectLst>
                <a:outerShdw dist="38100" dir="2700000" algn="tl" rotWithShape="0">
                  <a:schemeClr val="accent2"/>
                </a:outerShdw>
              </a:effectLst>
              <a:latin typeface="Times New Roman" pitchFamily="18" charset="0"/>
            </a:endParaRPr>
          </a:p>
        </p:txBody>
      </p:sp>
      <p:sp>
        <p:nvSpPr>
          <p:cNvPr id="58" name="TextBox 57"/>
          <p:cNvSpPr txBox="1"/>
          <p:nvPr/>
        </p:nvSpPr>
        <p:spPr>
          <a:xfrm>
            <a:off x="457200" y="4583668"/>
            <a:ext cx="1181996" cy="369332"/>
          </a:xfrm>
          <a:prstGeom prst="rect">
            <a:avLst/>
          </a:prstGeom>
          <a:noFill/>
        </p:spPr>
        <p:txBody>
          <a:bodyPr wrap="square" rtlCol="0">
            <a:spAutoFit/>
          </a:bodyPr>
          <a:lstStyle/>
          <a:p>
            <a:r>
              <a:rPr lang="en-US" sz="1800" b="1" dirty="0" smtClean="0">
                <a:solidFill>
                  <a:srgbClr val="222222"/>
                </a:solidFill>
              </a:rPr>
              <a:t>Entity</a:t>
            </a:r>
            <a:endParaRPr lang="en-US" sz="1800" b="1" dirty="0">
              <a:solidFill>
                <a:srgbClr val="222222"/>
              </a:solidFill>
            </a:endParaRPr>
          </a:p>
        </p:txBody>
      </p:sp>
      <p:sp>
        <p:nvSpPr>
          <p:cNvPr id="63" name="TextBox 62"/>
          <p:cNvSpPr txBox="1"/>
          <p:nvPr/>
        </p:nvSpPr>
        <p:spPr>
          <a:xfrm>
            <a:off x="2124634" y="2183077"/>
            <a:ext cx="1441076" cy="369332"/>
          </a:xfrm>
          <a:prstGeom prst="rect">
            <a:avLst/>
          </a:prstGeom>
          <a:noFill/>
        </p:spPr>
        <p:txBody>
          <a:bodyPr wrap="square" rtlCol="0">
            <a:spAutoFit/>
          </a:bodyPr>
          <a:lstStyle/>
          <a:p>
            <a:r>
              <a:rPr lang="en-US" sz="1800" b="1" dirty="0" smtClean="0">
                <a:solidFill>
                  <a:srgbClr val="222222"/>
                </a:solidFill>
              </a:rPr>
              <a:t>Relationship</a:t>
            </a:r>
            <a:endParaRPr lang="en-US" sz="1800" b="1" dirty="0">
              <a:solidFill>
                <a:srgbClr val="222222"/>
              </a:solidFill>
            </a:endParaRPr>
          </a:p>
        </p:txBody>
      </p:sp>
      <p:sp>
        <p:nvSpPr>
          <p:cNvPr id="59" name="Right Brace 58"/>
          <p:cNvSpPr/>
          <p:nvPr/>
        </p:nvSpPr>
        <p:spPr bwMode="auto">
          <a:xfrm>
            <a:off x="8176931" y="4387175"/>
            <a:ext cx="342900" cy="1059180"/>
          </a:xfrm>
          <a:prstGeom prst="rightBrace">
            <a:avLst/>
          </a:prstGeom>
          <a:solidFill>
            <a:schemeClr val="accent1"/>
          </a:solid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FF"/>
              </a:solidFill>
              <a:effectLst/>
              <a:latin typeface="Times New Roman" pitchFamily="18" charset="0"/>
            </a:endParaRPr>
          </a:p>
        </p:txBody>
      </p:sp>
      <p:sp>
        <p:nvSpPr>
          <p:cNvPr id="65" name="TextBox 64"/>
          <p:cNvSpPr txBox="1"/>
          <p:nvPr/>
        </p:nvSpPr>
        <p:spPr>
          <a:xfrm>
            <a:off x="8001000" y="5443220"/>
            <a:ext cx="1258196" cy="369332"/>
          </a:xfrm>
          <a:prstGeom prst="rect">
            <a:avLst/>
          </a:prstGeom>
          <a:noFill/>
        </p:spPr>
        <p:txBody>
          <a:bodyPr wrap="square" rtlCol="0">
            <a:spAutoFit/>
          </a:bodyPr>
          <a:lstStyle/>
          <a:p>
            <a:r>
              <a:rPr lang="en-US" sz="1800" b="1" dirty="0" smtClean="0">
                <a:solidFill>
                  <a:srgbClr val="222222"/>
                </a:solidFill>
              </a:rPr>
              <a:t>Attributes</a:t>
            </a:r>
            <a:endParaRPr lang="en-US" sz="1800" b="1" dirty="0">
              <a:solidFill>
                <a:srgbClr val="222222"/>
              </a:solidFill>
            </a:endParaRPr>
          </a:p>
        </p:txBody>
      </p:sp>
      <p:cxnSp>
        <p:nvCxnSpPr>
          <p:cNvPr id="61" name="Straight Arrow Connector 60"/>
          <p:cNvCxnSpPr/>
          <p:nvPr/>
        </p:nvCxnSpPr>
        <p:spPr bwMode="auto">
          <a:xfrm flipH="1">
            <a:off x="3733800" y="3962400"/>
            <a:ext cx="838200" cy="0"/>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sp>
        <p:nvSpPr>
          <p:cNvPr id="68" name="TextBox 67"/>
          <p:cNvSpPr txBox="1"/>
          <p:nvPr/>
        </p:nvSpPr>
        <p:spPr>
          <a:xfrm>
            <a:off x="4556312" y="3751302"/>
            <a:ext cx="1425388" cy="369332"/>
          </a:xfrm>
          <a:prstGeom prst="rect">
            <a:avLst/>
          </a:prstGeom>
          <a:noFill/>
        </p:spPr>
        <p:txBody>
          <a:bodyPr wrap="square" rtlCol="0">
            <a:spAutoFit/>
          </a:bodyPr>
          <a:lstStyle/>
          <a:p>
            <a:r>
              <a:rPr lang="en-US" sz="1800" b="1" dirty="0" smtClean="0">
                <a:solidFill>
                  <a:srgbClr val="222222"/>
                </a:solidFill>
              </a:rPr>
              <a:t>Entity Name</a:t>
            </a:r>
            <a:endParaRPr lang="en-US" sz="1800" b="1" dirty="0">
              <a:solidFill>
                <a:srgbClr val="222222"/>
              </a:solidFill>
            </a:endParaRPr>
          </a:p>
        </p:txBody>
      </p:sp>
    </p:spTree>
    <p:extLst>
      <p:ext uri="{BB962C8B-B14F-4D97-AF65-F5344CB8AC3E}">
        <p14:creationId xmlns:p14="http://schemas.microsoft.com/office/powerpoint/2010/main" val="293969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077200" cy="1143000"/>
          </a:xfrm>
        </p:spPr>
        <p:txBody>
          <a:bodyPr/>
          <a:lstStyle/>
          <a:p>
            <a:r>
              <a:rPr lang="en-US" altLang="en-US" smtClean="0"/>
              <a:t>Database in our everyday lives</a:t>
            </a:r>
          </a:p>
        </p:txBody>
      </p:sp>
      <p:sp>
        <p:nvSpPr>
          <p:cNvPr id="12291" name="Content Placeholder 2"/>
          <p:cNvSpPr>
            <a:spLocks noGrp="1"/>
          </p:cNvSpPr>
          <p:nvPr>
            <p:ph idx="1"/>
          </p:nvPr>
        </p:nvSpPr>
        <p:spPr>
          <a:xfrm>
            <a:off x="609600" y="1219200"/>
            <a:ext cx="8077200" cy="4572000"/>
          </a:xfrm>
        </p:spPr>
        <p:txBody>
          <a:bodyPr/>
          <a:lstStyle/>
          <a:p>
            <a:pPr eaLnBrk="1" hangingPunct="1">
              <a:lnSpc>
                <a:spcPct val="90000"/>
              </a:lnSpc>
              <a:buFont typeface="Wingdings" panose="05000000000000000000" pitchFamily="2" charset="2"/>
              <a:buNone/>
            </a:pPr>
            <a:r>
              <a:rPr lang="en-US" altLang="en-US" sz="2400" smtClean="0"/>
              <a:t>After that you relax a little bit by going to the library to use the Internet and then </a:t>
            </a:r>
            <a:r>
              <a:rPr lang="en-US" altLang="en-US" sz="2400" b="1" smtClean="0"/>
              <a:t>logging-in to your favorite website </a:t>
            </a:r>
            <a:r>
              <a:rPr lang="en-US" altLang="en-US" sz="2400" smtClean="0">
                <a:solidFill>
                  <a:schemeClr val="accent2"/>
                </a:solidFill>
              </a:rPr>
              <a:t>www.facebook.com</a:t>
            </a:r>
            <a:r>
              <a:rPr lang="en-US" altLang="en-US" sz="2400" smtClean="0"/>
              <a:t> to check out for any updates from your friends. Then you remember that it is the birthday on one of your close friend, so you have to call her but you run out of phone load. So, you rushed into a nearby store and bought a pre-paid card. Then, </a:t>
            </a:r>
            <a:r>
              <a:rPr lang="en-US" altLang="en-US" sz="2400" b="1" smtClean="0"/>
              <a:t>loaded the pre-paid card information to your phone</a:t>
            </a:r>
            <a:r>
              <a:rPr lang="en-US" altLang="en-US" sz="2400" smtClean="0"/>
              <a:t>. Now, you could call your friend to greet her a happy birthday! </a:t>
            </a:r>
          </a:p>
          <a:p>
            <a:pPr eaLnBrk="1" hangingPunct="1">
              <a:lnSpc>
                <a:spcPct val="90000"/>
              </a:lnSpc>
              <a:buFont typeface="Wingdings" panose="05000000000000000000" pitchFamily="2" charset="2"/>
              <a:buNone/>
            </a:pPr>
            <a:r>
              <a:rPr lang="en-US" altLang="en-US" sz="2400" smtClean="0"/>
              <a:t>- All of the major activities above involve the use of a Database, the data involved in buying cash power, logging-in to facebook and loading prepaid card information and many, many more others.</a:t>
            </a:r>
          </a:p>
        </p:txBody>
      </p:sp>
      <p:sp>
        <p:nvSpPr>
          <p:cNvPr id="122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E1F801-DA1D-4904-9B7E-EBBF0B122412}" type="slidenum">
              <a:rPr lang="en-US" altLang="en-US" sz="2000" smtClean="0"/>
              <a:pPr>
                <a:spcBef>
                  <a:spcPct val="0"/>
                </a:spcBef>
                <a:buFontTx/>
                <a:buNone/>
              </a:pPr>
              <a:t>5</a:t>
            </a:fld>
            <a:endParaRPr lang="en-US" altLang="en-US"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81000"/>
            <a:ext cx="8458200" cy="1143000"/>
          </a:xfrm>
        </p:spPr>
        <p:txBody>
          <a:bodyPr/>
          <a:lstStyle/>
          <a:p>
            <a:r>
              <a:rPr lang="en-US" altLang="en-US" smtClean="0"/>
              <a:t>Introduction to Colonial Adventure Tours Database Case</a:t>
            </a:r>
          </a:p>
        </p:txBody>
      </p:sp>
      <p:sp>
        <p:nvSpPr>
          <p:cNvPr id="33795" name="Rectangle 3"/>
          <p:cNvSpPr>
            <a:spLocks noGrp="1" noChangeArrowheads="1"/>
          </p:cNvSpPr>
          <p:nvPr>
            <p:ph type="body" idx="1"/>
          </p:nvPr>
        </p:nvSpPr>
        <p:spPr/>
        <p:txBody>
          <a:bodyPr/>
          <a:lstStyle/>
          <a:p>
            <a:r>
              <a:rPr lang="en-US" altLang="en-US" smtClean="0"/>
              <a:t>Colonial Adventure Tours</a:t>
            </a:r>
          </a:p>
          <a:p>
            <a:pPr lvl="1"/>
            <a:r>
              <a:rPr lang="en-US" altLang="en-US" smtClean="0"/>
              <a:t>Small business</a:t>
            </a:r>
          </a:p>
          <a:p>
            <a:pPr lvl="1"/>
            <a:r>
              <a:rPr lang="en-US" altLang="en-US" smtClean="0"/>
              <a:t>Organizes day-long guided trips of New England</a:t>
            </a:r>
          </a:p>
          <a:p>
            <a:r>
              <a:rPr lang="en-US" altLang="en-US" smtClean="0"/>
              <a:t>Management decided to use database to gather and store information on:</a:t>
            </a:r>
          </a:p>
          <a:p>
            <a:pPr lvl="1"/>
            <a:r>
              <a:rPr lang="en-US" altLang="en-US" smtClean="0"/>
              <a:t>Guides</a:t>
            </a:r>
          </a:p>
          <a:p>
            <a:pPr lvl="1"/>
            <a:r>
              <a:rPr lang="en-US" altLang="en-US" smtClean="0"/>
              <a:t>Trips</a:t>
            </a:r>
          </a:p>
          <a:p>
            <a:pPr lvl="1"/>
            <a:r>
              <a:rPr lang="en-US" altLang="en-US" smtClean="0"/>
              <a:t>Customers</a:t>
            </a:r>
          </a:p>
          <a:p>
            <a:pPr lvl="1"/>
            <a:r>
              <a:rPr lang="en-US" altLang="en-US" smtClean="0"/>
              <a:t>Reservations</a:t>
            </a:r>
          </a:p>
          <a:p>
            <a:endParaRPr lang="en-US" altLang="en-US" smtClean="0"/>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39F70001-3A73-49E3-8AB5-0FF81C41171E}" type="slidenum">
              <a:rPr lang="en-US" altLang="en-US">
                <a:solidFill>
                  <a:srgbClr val="222222"/>
                </a:solidFill>
                <a:latin typeface="Arial" panose="020B0604020202020204" pitchFamily="34" charset="0"/>
              </a:rPr>
              <a:pPr eaLnBrk="1" hangingPunct="1"/>
              <a:t>50</a:t>
            </a:fld>
            <a:endParaRPr lang="en-US" altLang="en-US">
              <a:solidFill>
                <a:srgbClr val="222222"/>
              </a:solidFill>
              <a:latin typeface="Arial" panose="020B0604020202020204" pitchFamily="34" charset="0"/>
            </a:endParaRPr>
          </a:p>
        </p:txBody>
      </p:sp>
      <p:sp>
        <p:nvSpPr>
          <p:cNvPr id="3379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3206089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81000"/>
            <a:ext cx="8458200" cy="1143000"/>
          </a:xfrm>
        </p:spPr>
        <p:txBody>
          <a:bodyPr/>
          <a:lstStyle/>
          <a:p>
            <a:r>
              <a:rPr lang="en-US" altLang="en-US" smtClean="0"/>
              <a:t>Introduction to Colonial Adventure Tours Database Case (continued)</a:t>
            </a:r>
          </a:p>
        </p:txBody>
      </p:sp>
      <p:sp>
        <p:nvSpPr>
          <p:cNvPr id="34819" name="Text Box 5"/>
          <p:cNvSpPr txBox="1">
            <a:spLocks noChangeArrowheads="1"/>
          </p:cNvSpPr>
          <p:nvPr/>
        </p:nvSpPr>
        <p:spPr bwMode="auto">
          <a:xfrm>
            <a:off x="533400" y="5562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1-15: Sample guide data for Colonial Adventure Tours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DA278BE9-75CC-467B-9504-AFCE751B1B80}" type="slidenum">
              <a:rPr lang="en-US" altLang="en-US">
                <a:solidFill>
                  <a:srgbClr val="222222"/>
                </a:solidFill>
                <a:latin typeface="Arial" panose="020B0604020202020204" pitchFamily="34" charset="0"/>
              </a:rPr>
              <a:pPr eaLnBrk="1" hangingPunct="1"/>
              <a:t>51</a:t>
            </a:fld>
            <a:endParaRPr lang="en-US" altLang="en-US">
              <a:solidFill>
                <a:srgbClr val="222222"/>
              </a:solidFill>
              <a:latin typeface="Arial" panose="020B0604020202020204" pitchFamily="34" charset="0"/>
            </a:endParaRPr>
          </a:p>
        </p:txBody>
      </p:sp>
      <p:sp>
        <p:nvSpPr>
          <p:cNvPr id="3482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348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077200" cy="3201988"/>
          </a:xfrm>
        </p:spPr>
      </p:pic>
    </p:spTree>
    <p:extLst>
      <p:ext uri="{BB962C8B-B14F-4D97-AF65-F5344CB8AC3E}">
        <p14:creationId xmlns:p14="http://schemas.microsoft.com/office/powerpoint/2010/main" val="900546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76200"/>
            <a:ext cx="8534400" cy="1143000"/>
          </a:xfrm>
        </p:spPr>
        <p:txBody>
          <a:bodyPr/>
          <a:lstStyle/>
          <a:p>
            <a:r>
              <a:rPr lang="en-US" altLang="en-US" smtClean="0"/>
              <a:t>Introduction to Colonial Adventure Tours Database Case (continued)</a:t>
            </a:r>
          </a:p>
        </p:txBody>
      </p:sp>
      <p:sp>
        <p:nvSpPr>
          <p:cNvPr id="35843" name="Text Box 3"/>
          <p:cNvSpPr txBox="1">
            <a:spLocks noChangeArrowheads="1"/>
          </p:cNvSpPr>
          <p:nvPr/>
        </p:nvSpPr>
        <p:spPr bwMode="auto">
          <a:xfrm>
            <a:off x="533400" y="5849938"/>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1-16: Sample trip data for Colonial Adventure Tours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A2C13371-3D37-4BC7-8EF3-162FE2B5E431}" type="slidenum">
              <a:rPr lang="en-US" altLang="en-US">
                <a:solidFill>
                  <a:srgbClr val="222222"/>
                </a:solidFill>
                <a:latin typeface="Arial" panose="020B0604020202020204" pitchFamily="34" charset="0"/>
              </a:rPr>
              <a:pPr eaLnBrk="1" hangingPunct="1"/>
              <a:t>52</a:t>
            </a:fld>
            <a:endParaRPr lang="en-US" altLang="en-US">
              <a:solidFill>
                <a:srgbClr val="222222"/>
              </a:solidFill>
              <a:latin typeface="Arial" panose="020B0604020202020204" pitchFamily="34" charset="0"/>
            </a:endParaRPr>
          </a:p>
        </p:txBody>
      </p:sp>
      <p:sp>
        <p:nvSpPr>
          <p:cNvPr id="3584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3584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97113" y="1219200"/>
            <a:ext cx="4548187" cy="4572000"/>
          </a:xfrm>
        </p:spPr>
      </p:pic>
    </p:spTree>
    <p:extLst>
      <p:ext uri="{BB962C8B-B14F-4D97-AF65-F5344CB8AC3E}">
        <p14:creationId xmlns:p14="http://schemas.microsoft.com/office/powerpoint/2010/main" val="11392292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76200"/>
            <a:ext cx="8534400" cy="1143000"/>
          </a:xfrm>
        </p:spPr>
        <p:txBody>
          <a:bodyPr/>
          <a:lstStyle/>
          <a:p>
            <a:r>
              <a:rPr lang="en-US" altLang="en-US" smtClean="0"/>
              <a:t>Introduction to Colonial Adventure Tours Database Case (continued)</a:t>
            </a:r>
          </a:p>
        </p:txBody>
      </p:sp>
      <p:sp>
        <p:nvSpPr>
          <p:cNvPr id="36867" name="Text Box 3"/>
          <p:cNvSpPr txBox="1">
            <a:spLocks noChangeArrowheads="1"/>
          </p:cNvSpPr>
          <p:nvPr/>
        </p:nvSpPr>
        <p:spPr bwMode="auto">
          <a:xfrm>
            <a:off x="514350" y="5851525"/>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1-17: Sample customer data for Colonial Adventure Tours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D5659A15-95CF-481A-B2E3-26FCCBB6A978}" type="slidenum">
              <a:rPr lang="en-US" altLang="en-US">
                <a:solidFill>
                  <a:srgbClr val="222222"/>
                </a:solidFill>
                <a:latin typeface="Arial" panose="020B0604020202020204" pitchFamily="34" charset="0"/>
              </a:rPr>
              <a:pPr eaLnBrk="1" hangingPunct="1"/>
              <a:t>53</a:t>
            </a:fld>
            <a:endParaRPr lang="en-US" altLang="en-US">
              <a:solidFill>
                <a:srgbClr val="222222"/>
              </a:solidFill>
              <a:latin typeface="Arial" panose="020B0604020202020204" pitchFamily="34" charset="0"/>
            </a:endParaRPr>
          </a:p>
        </p:txBody>
      </p:sp>
      <p:sp>
        <p:nvSpPr>
          <p:cNvPr id="3686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3687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219200"/>
            <a:ext cx="8077200" cy="4448175"/>
          </a:xfrm>
        </p:spPr>
      </p:pic>
    </p:spTree>
    <p:extLst>
      <p:ext uri="{BB962C8B-B14F-4D97-AF65-F5344CB8AC3E}">
        <p14:creationId xmlns:p14="http://schemas.microsoft.com/office/powerpoint/2010/main" val="1223427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6200"/>
            <a:ext cx="8458200" cy="1143000"/>
          </a:xfrm>
        </p:spPr>
        <p:txBody>
          <a:bodyPr/>
          <a:lstStyle/>
          <a:p>
            <a:r>
              <a:rPr lang="en-US" altLang="en-US" smtClean="0"/>
              <a:t>Introduction to Colonial Adventure Tours Database Case (continued)</a:t>
            </a:r>
          </a:p>
        </p:txBody>
      </p:sp>
      <p:sp>
        <p:nvSpPr>
          <p:cNvPr id="37891" name="Text Box 5"/>
          <p:cNvSpPr txBox="1">
            <a:spLocks noChangeArrowheads="1"/>
          </p:cNvSpPr>
          <p:nvPr/>
        </p:nvSpPr>
        <p:spPr bwMode="auto">
          <a:xfrm>
            <a:off x="533400" y="5846763"/>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1-18: Sample reservation data for Colonial Adventure Tours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A64DFDB3-DE77-4475-A40D-A8FD2BCBFFC6}" type="slidenum">
              <a:rPr lang="en-US" altLang="en-US">
                <a:solidFill>
                  <a:srgbClr val="222222"/>
                </a:solidFill>
                <a:latin typeface="Arial" panose="020B0604020202020204" pitchFamily="34" charset="0"/>
              </a:rPr>
              <a:pPr eaLnBrk="1" hangingPunct="1"/>
              <a:t>54</a:t>
            </a:fld>
            <a:endParaRPr lang="en-US" altLang="en-US">
              <a:solidFill>
                <a:srgbClr val="222222"/>
              </a:solidFill>
              <a:latin typeface="Arial" panose="020B0604020202020204" pitchFamily="34" charset="0"/>
            </a:endParaRPr>
          </a:p>
        </p:txBody>
      </p:sp>
      <p:sp>
        <p:nvSpPr>
          <p:cNvPr id="3789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3789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95500" y="1219200"/>
            <a:ext cx="4953000" cy="4572000"/>
          </a:xfrm>
        </p:spPr>
      </p:pic>
    </p:spTree>
    <p:extLst>
      <p:ext uri="{BB962C8B-B14F-4D97-AF65-F5344CB8AC3E}">
        <p14:creationId xmlns:p14="http://schemas.microsoft.com/office/powerpoint/2010/main" val="2927455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76200"/>
            <a:ext cx="8458200" cy="1143000"/>
          </a:xfrm>
        </p:spPr>
        <p:txBody>
          <a:bodyPr/>
          <a:lstStyle/>
          <a:p>
            <a:r>
              <a:rPr lang="en-US" altLang="en-US" smtClean="0"/>
              <a:t>Introduction to Colonial Adventure Tours Database Case (continued)</a:t>
            </a:r>
          </a:p>
        </p:txBody>
      </p:sp>
      <p:sp>
        <p:nvSpPr>
          <p:cNvPr id="38915" name="Text Box 3"/>
          <p:cNvSpPr txBox="1">
            <a:spLocks noChangeArrowheads="1"/>
          </p:cNvSpPr>
          <p:nvPr/>
        </p:nvSpPr>
        <p:spPr bwMode="auto">
          <a:xfrm>
            <a:off x="533400" y="5799138"/>
            <a:ext cx="807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chemeClr val="tx1"/>
                </a:solidFill>
                <a:latin typeface="Times New Roman" panose="02020603050405020304" pitchFamily="18" charset="0"/>
              </a:rPr>
              <a:t>FIGURE 1-19: Table used to relate trips and guides</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BCAEFB0A-FA19-4BC3-A2C9-145ECCE5A75C}" type="slidenum">
              <a:rPr lang="en-US" altLang="en-US">
                <a:solidFill>
                  <a:srgbClr val="222222"/>
                </a:solidFill>
                <a:latin typeface="Arial" panose="020B0604020202020204" pitchFamily="34" charset="0"/>
              </a:rPr>
              <a:pPr eaLnBrk="1" hangingPunct="1"/>
              <a:t>55</a:t>
            </a:fld>
            <a:endParaRPr lang="en-US" altLang="en-US">
              <a:solidFill>
                <a:srgbClr val="222222"/>
              </a:solidFill>
              <a:latin typeface="Arial" panose="020B0604020202020204" pitchFamily="34" charset="0"/>
            </a:endParaRPr>
          </a:p>
        </p:txBody>
      </p:sp>
      <p:sp>
        <p:nvSpPr>
          <p:cNvPr id="3891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389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52713" y="1193800"/>
            <a:ext cx="3838575" cy="4572000"/>
          </a:xfrm>
        </p:spPr>
      </p:pic>
    </p:spTree>
    <p:extLst>
      <p:ext uri="{BB962C8B-B14F-4D97-AF65-F5344CB8AC3E}">
        <p14:creationId xmlns:p14="http://schemas.microsoft.com/office/powerpoint/2010/main" val="2927932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17712" y="-76200"/>
            <a:ext cx="8077200" cy="1143000"/>
          </a:xfrm>
        </p:spPr>
        <p:txBody>
          <a:bodyPr/>
          <a:lstStyle/>
          <a:p>
            <a:r>
              <a:rPr lang="en-US" altLang="en-US" dirty="0" smtClean="0"/>
              <a:t>Database Background (continued)</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53C51046-72CB-41E5-91F9-ECD95F830CB4}" type="slidenum">
              <a:rPr lang="en-US" altLang="en-US">
                <a:solidFill>
                  <a:srgbClr val="222222"/>
                </a:solidFill>
                <a:latin typeface="Arial" panose="020B0604020202020204" pitchFamily="34" charset="0"/>
              </a:rPr>
              <a:pPr eaLnBrk="1" hangingPunct="1"/>
              <a:t>56</a:t>
            </a:fld>
            <a:endParaRPr lang="en-US" altLang="en-US">
              <a:solidFill>
                <a:srgbClr val="222222"/>
              </a:solidFill>
              <a:latin typeface="Arial" panose="020B0604020202020204" pitchFamily="34" charset="0"/>
            </a:endParaRPr>
          </a:p>
        </p:txBody>
      </p:sp>
      <p:sp>
        <p:nvSpPr>
          <p:cNvPr id="2355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graphicFrame>
        <p:nvGraphicFramePr>
          <p:cNvPr id="3" name="Table 2"/>
          <p:cNvGraphicFramePr>
            <a:graphicFrameLocks noGrp="1"/>
          </p:cNvGraphicFramePr>
          <p:nvPr>
            <p:extLst>
              <p:ext uri="{D42A27DB-BD31-4B8C-83A1-F6EECF244321}">
                <p14:modId xmlns:p14="http://schemas.microsoft.com/office/powerpoint/2010/main" val="253760040"/>
              </p:ext>
            </p:extLst>
          </p:nvPr>
        </p:nvGraphicFramePr>
        <p:xfrm>
          <a:off x="228600" y="914400"/>
          <a:ext cx="1600200" cy="241300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Customer</a:t>
                      </a:r>
                      <a:endParaRPr lang="en-US" sz="1600" dirty="0"/>
                    </a:p>
                  </a:txBody>
                  <a:tcPr/>
                </a:tc>
              </a:tr>
              <a:tr h="370840">
                <a:tc>
                  <a:txBody>
                    <a:bodyPr/>
                    <a:lstStyle/>
                    <a:p>
                      <a:r>
                        <a:rPr lang="en-US" sz="1600" dirty="0" err="1" smtClean="0"/>
                        <a:t>Customernum</a:t>
                      </a:r>
                      <a:endParaRPr lang="en-US" sz="1600" dirty="0" smtClean="0"/>
                    </a:p>
                    <a:p>
                      <a:r>
                        <a:rPr lang="en-US" sz="1600" dirty="0" err="1" smtClean="0"/>
                        <a:t>Lastname</a:t>
                      </a:r>
                      <a:endParaRPr lang="en-US" sz="1600" dirty="0" smtClean="0"/>
                    </a:p>
                    <a:p>
                      <a:r>
                        <a:rPr lang="en-US" sz="1600" dirty="0" err="1" smtClean="0"/>
                        <a:t>Firstname</a:t>
                      </a:r>
                      <a:endParaRPr lang="en-US" sz="1600" dirty="0" smtClean="0"/>
                    </a:p>
                    <a:p>
                      <a:r>
                        <a:rPr lang="en-US" sz="1600" dirty="0" smtClean="0"/>
                        <a:t>Street</a:t>
                      </a:r>
                    </a:p>
                    <a:p>
                      <a:r>
                        <a:rPr lang="en-US" sz="1600" dirty="0" smtClean="0"/>
                        <a:t>State</a:t>
                      </a:r>
                    </a:p>
                    <a:p>
                      <a:r>
                        <a:rPr lang="en-US" sz="1600" dirty="0" smtClean="0"/>
                        <a:t>City</a:t>
                      </a:r>
                    </a:p>
                    <a:p>
                      <a:r>
                        <a:rPr lang="en-US" sz="1600" dirty="0" err="1" smtClean="0"/>
                        <a:t>PostalCode</a:t>
                      </a:r>
                      <a:endParaRPr lang="en-US" sz="1600" dirty="0" smtClean="0"/>
                    </a:p>
                    <a:p>
                      <a:r>
                        <a:rPr lang="en-US" sz="1600" dirty="0" smtClean="0"/>
                        <a:t>Phone</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86660519"/>
              </p:ext>
            </p:extLst>
          </p:nvPr>
        </p:nvGraphicFramePr>
        <p:xfrm>
          <a:off x="2057400" y="3794760"/>
          <a:ext cx="1600200" cy="216916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Reservation</a:t>
                      </a:r>
                      <a:endParaRPr lang="en-US" sz="1600" dirty="0"/>
                    </a:p>
                  </a:txBody>
                  <a:tcPr/>
                </a:tc>
              </a:tr>
              <a:tr h="370840">
                <a:tc>
                  <a:txBody>
                    <a:bodyPr/>
                    <a:lstStyle/>
                    <a:p>
                      <a:r>
                        <a:rPr lang="en-US" sz="1600" dirty="0" err="1" smtClean="0"/>
                        <a:t>ReservationID</a:t>
                      </a:r>
                      <a:endParaRPr lang="en-US" sz="1600" dirty="0" smtClean="0"/>
                    </a:p>
                    <a:p>
                      <a:r>
                        <a:rPr lang="en-US" sz="1600" dirty="0" err="1" smtClean="0"/>
                        <a:t>TripID</a:t>
                      </a:r>
                      <a:endParaRPr lang="en-US" sz="1600" dirty="0" smtClean="0"/>
                    </a:p>
                    <a:p>
                      <a:r>
                        <a:rPr lang="en-US" sz="1600" dirty="0" err="1" smtClean="0"/>
                        <a:t>TripDate</a:t>
                      </a:r>
                      <a:endParaRPr lang="en-US" sz="1600" dirty="0" smtClean="0"/>
                    </a:p>
                    <a:p>
                      <a:r>
                        <a:rPr lang="en-US" sz="1600" dirty="0" err="1" smtClean="0"/>
                        <a:t>NumPersons</a:t>
                      </a:r>
                      <a:endParaRPr lang="en-US" sz="1600" dirty="0" smtClean="0"/>
                    </a:p>
                    <a:p>
                      <a:r>
                        <a:rPr lang="en-US" sz="1600" dirty="0" err="1" smtClean="0"/>
                        <a:t>TripPrice</a:t>
                      </a:r>
                      <a:endParaRPr lang="en-US" sz="1600" dirty="0" smtClean="0"/>
                    </a:p>
                    <a:p>
                      <a:r>
                        <a:rPr lang="en-US" sz="1600" dirty="0" err="1" smtClean="0"/>
                        <a:t>OtherFees</a:t>
                      </a:r>
                      <a:endParaRPr lang="en-US" sz="1600" dirty="0" smtClean="0"/>
                    </a:p>
                    <a:p>
                      <a:r>
                        <a:rPr lang="en-US" sz="1600" dirty="0" err="1" smtClean="0"/>
                        <a:t>Customernum</a:t>
                      </a:r>
                      <a:endParaRPr lang="en-US" sz="1600"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75583272"/>
              </p:ext>
            </p:extLst>
          </p:nvPr>
        </p:nvGraphicFramePr>
        <p:xfrm>
          <a:off x="3886200" y="848360"/>
          <a:ext cx="1600200" cy="241300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Trip</a:t>
                      </a:r>
                      <a:endParaRPr lang="en-US" sz="1600" dirty="0"/>
                    </a:p>
                  </a:txBody>
                  <a:tcPr/>
                </a:tc>
              </a:tr>
              <a:tr h="370840">
                <a:tc>
                  <a:txBody>
                    <a:bodyPr/>
                    <a:lstStyle/>
                    <a:p>
                      <a:r>
                        <a:rPr lang="en-US" sz="1600" dirty="0" err="1" smtClean="0"/>
                        <a:t>TripID</a:t>
                      </a:r>
                      <a:endParaRPr lang="en-US" sz="1600" dirty="0" smtClean="0"/>
                    </a:p>
                    <a:p>
                      <a:r>
                        <a:rPr lang="en-US" sz="1600" dirty="0" err="1" smtClean="0"/>
                        <a:t>Tripname</a:t>
                      </a:r>
                      <a:endParaRPr lang="en-US" sz="1600" dirty="0" smtClean="0"/>
                    </a:p>
                    <a:p>
                      <a:r>
                        <a:rPr lang="en-US" sz="1600" dirty="0" err="1" smtClean="0"/>
                        <a:t>StartLocation</a:t>
                      </a:r>
                      <a:endParaRPr lang="en-US" sz="1600" dirty="0" smtClean="0"/>
                    </a:p>
                    <a:p>
                      <a:r>
                        <a:rPr lang="en-US" sz="1600" dirty="0" smtClean="0"/>
                        <a:t>State</a:t>
                      </a:r>
                    </a:p>
                    <a:p>
                      <a:r>
                        <a:rPr lang="en-US" sz="1600" dirty="0" smtClean="0"/>
                        <a:t>Distance</a:t>
                      </a:r>
                    </a:p>
                    <a:p>
                      <a:r>
                        <a:rPr lang="en-US" sz="1600" dirty="0" err="1" smtClean="0"/>
                        <a:t>MassGrpSize</a:t>
                      </a:r>
                      <a:endParaRPr lang="en-US" sz="1600" dirty="0" smtClean="0"/>
                    </a:p>
                    <a:p>
                      <a:r>
                        <a:rPr lang="en-US" sz="1600" dirty="0" smtClean="0"/>
                        <a:t>Type</a:t>
                      </a:r>
                    </a:p>
                    <a:p>
                      <a:r>
                        <a:rPr lang="en-US" sz="1600" dirty="0" smtClean="0"/>
                        <a:t>Season</a:t>
                      </a: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00575244"/>
              </p:ext>
            </p:extLst>
          </p:nvPr>
        </p:nvGraphicFramePr>
        <p:xfrm>
          <a:off x="6705600" y="855560"/>
          <a:ext cx="1600200" cy="265684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Guide</a:t>
                      </a:r>
                      <a:endParaRPr lang="en-US" sz="1600" dirty="0"/>
                    </a:p>
                  </a:txBody>
                  <a:tcPr/>
                </a:tc>
              </a:tr>
              <a:tr h="370840">
                <a:tc>
                  <a:txBody>
                    <a:bodyPr/>
                    <a:lstStyle/>
                    <a:p>
                      <a:r>
                        <a:rPr lang="en-US" sz="1600" dirty="0" err="1" smtClean="0"/>
                        <a:t>Guidenum</a:t>
                      </a:r>
                      <a:endParaRPr lang="en-US" sz="1600" dirty="0" smtClean="0"/>
                    </a:p>
                    <a:p>
                      <a:r>
                        <a:rPr lang="en-US" sz="1600" dirty="0" err="1" smtClean="0"/>
                        <a:t>Lastname</a:t>
                      </a:r>
                      <a:endParaRPr lang="en-US" sz="1600" dirty="0" smtClean="0"/>
                    </a:p>
                    <a:p>
                      <a:r>
                        <a:rPr lang="en-US" sz="1600" dirty="0" err="1" smtClean="0"/>
                        <a:t>Firstname</a:t>
                      </a:r>
                      <a:endParaRPr lang="en-US" sz="1600" dirty="0" smtClean="0"/>
                    </a:p>
                    <a:p>
                      <a:r>
                        <a:rPr lang="en-US" sz="1600" dirty="0" smtClean="0"/>
                        <a:t>Address</a:t>
                      </a:r>
                    </a:p>
                    <a:p>
                      <a:r>
                        <a:rPr lang="en-US" sz="1600" dirty="0" smtClean="0"/>
                        <a:t>City</a:t>
                      </a:r>
                    </a:p>
                    <a:p>
                      <a:r>
                        <a:rPr lang="en-US" sz="1600" dirty="0" smtClean="0"/>
                        <a:t>State</a:t>
                      </a:r>
                    </a:p>
                    <a:p>
                      <a:r>
                        <a:rPr lang="en-US" sz="1600" dirty="0" err="1" smtClean="0"/>
                        <a:t>PostalCode</a:t>
                      </a:r>
                      <a:endParaRPr lang="en-US" sz="1600" dirty="0" smtClean="0"/>
                    </a:p>
                    <a:p>
                      <a:r>
                        <a:rPr lang="en-US" sz="1600" dirty="0" err="1" smtClean="0"/>
                        <a:t>Phonenum</a:t>
                      </a:r>
                      <a:endParaRPr lang="en-US" sz="1600" dirty="0" smtClean="0"/>
                    </a:p>
                    <a:p>
                      <a:r>
                        <a:rPr lang="en-US" sz="1600" dirty="0" err="1" smtClean="0"/>
                        <a:t>Hiredate</a:t>
                      </a:r>
                      <a:endParaRPr lang="en-US" sz="1600" dirty="0" smtClean="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30121197"/>
              </p:ext>
            </p:extLst>
          </p:nvPr>
        </p:nvGraphicFramePr>
        <p:xfrm>
          <a:off x="6685429" y="4560422"/>
          <a:ext cx="1600200" cy="94996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err="1" smtClean="0"/>
                        <a:t>TripGuide</a:t>
                      </a:r>
                      <a:endParaRPr lang="en-US" sz="1600" dirty="0"/>
                    </a:p>
                  </a:txBody>
                  <a:tcPr/>
                </a:tc>
              </a:tr>
              <a:tr h="370840">
                <a:tc>
                  <a:txBody>
                    <a:bodyPr/>
                    <a:lstStyle/>
                    <a:p>
                      <a:r>
                        <a:rPr lang="en-US" sz="1600" dirty="0" err="1" smtClean="0"/>
                        <a:t>TripID</a:t>
                      </a:r>
                      <a:endParaRPr lang="en-US" sz="1600" dirty="0" smtClean="0"/>
                    </a:p>
                    <a:p>
                      <a:r>
                        <a:rPr lang="en-US" sz="1600" dirty="0" err="1" smtClean="0"/>
                        <a:t>Guidenum</a:t>
                      </a:r>
                      <a:endParaRPr lang="en-US" sz="1600" dirty="0" smtClean="0"/>
                    </a:p>
                  </a:txBody>
                  <a:tcPr/>
                </a:tc>
              </a:tr>
            </a:tbl>
          </a:graphicData>
        </a:graphic>
      </p:graphicFrame>
      <p:cxnSp>
        <p:nvCxnSpPr>
          <p:cNvPr id="38" name="Straight Connector 37"/>
          <p:cNvCxnSpPr/>
          <p:nvPr/>
        </p:nvCxnSpPr>
        <p:spPr bwMode="auto">
          <a:xfrm>
            <a:off x="7391400" y="3429000"/>
            <a:ext cx="0" cy="13573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26" name="Group 25"/>
          <p:cNvGrpSpPr/>
          <p:nvPr/>
        </p:nvGrpSpPr>
        <p:grpSpPr>
          <a:xfrm>
            <a:off x="7200900" y="3611345"/>
            <a:ext cx="421344" cy="76200"/>
            <a:chOff x="7200900" y="3611345"/>
            <a:chExt cx="421344" cy="76200"/>
          </a:xfrm>
        </p:grpSpPr>
        <p:cxnSp>
          <p:nvCxnSpPr>
            <p:cNvPr id="37" name="Straight Connector 36"/>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56" name="Group 55"/>
          <p:cNvGrpSpPr/>
          <p:nvPr/>
        </p:nvGrpSpPr>
        <p:grpSpPr>
          <a:xfrm>
            <a:off x="7162800" y="4273515"/>
            <a:ext cx="457200" cy="286067"/>
            <a:chOff x="7162800" y="3733800"/>
            <a:chExt cx="457200" cy="286067"/>
          </a:xfrm>
        </p:grpSpPr>
        <p:cxnSp>
          <p:nvCxnSpPr>
            <p:cNvPr id="54" name="Straight Connector 53"/>
            <p:cNvCxnSpPr/>
            <p:nvPr/>
          </p:nvCxnSpPr>
          <p:spPr bwMode="auto">
            <a:xfrm>
              <a:off x="7200900" y="3733800"/>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7162800" y="3794760"/>
              <a:ext cx="228600" cy="22510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7391400" y="3794760"/>
              <a:ext cx="190500" cy="21082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49" name="Text Box 5"/>
          <p:cNvSpPr txBox="1">
            <a:spLocks noChangeArrowheads="1"/>
          </p:cNvSpPr>
          <p:nvPr/>
        </p:nvSpPr>
        <p:spPr bwMode="auto">
          <a:xfrm>
            <a:off x="533400" y="5881688"/>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dirty="0">
                <a:solidFill>
                  <a:schemeClr val="tx1"/>
                </a:solidFill>
                <a:latin typeface="Times New Roman" panose="02020603050405020304" pitchFamily="18" charset="0"/>
              </a:rPr>
              <a:t>FIGURE 1-20: E-R diagram for the Colonial Adventure Tours database</a:t>
            </a:r>
          </a:p>
        </p:txBody>
      </p:sp>
      <p:cxnSp>
        <p:nvCxnSpPr>
          <p:cNvPr id="24" name="Elbow Connector 23"/>
          <p:cNvCxnSpPr>
            <a:endCxn id="9" idx="1"/>
          </p:cNvCxnSpPr>
          <p:nvPr/>
        </p:nvCxnSpPr>
        <p:spPr bwMode="auto">
          <a:xfrm rot="16200000" flipH="1">
            <a:off x="671830" y="3493770"/>
            <a:ext cx="1551940" cy="1219200"/>
          </a:xfrm>
          <a:prstGeom prst="bentConnector2">
            <a:avLst/>
          </a:prstGeom>
          <a:solidFill>
            <a:schemeClr val="accent1"/>
          </a:solidFill>
          <a:ln w="28575" cap="flat" cmpd="sng" algn="ctr">
            <a:solidFill>
              <a:schemeClr val="tx1"/>
            </a:solidFill>
            <a:prstDash val="solid"/>
            <a:round/>
            <a:headEnd type="none" w="med" len="med"/>
            <a:tailEnd type="none" w="med" len="med"/>
          </a:ln>
          <a:effectLst/>
        </p:spPr>
      </p:cxnSp>
      <p:grpSp>
        <p:nvGrpSpPr>
          <p:cNvPr id="60" name="Group 59"/>
          <p:cNvGrpSpPr/>
          <p:nvPr/>
        </p:nvGrpSpPr>
        <p:grpSpPr>
          <a:xfrm>
            <a:off x="645456" y="3474300"/>
            <a:ext cx="421344" cy="76200"/>
            <a:chOff x="7200900" y="3611345"/>
            <a:chExt cx="421344" cy="76200"/>
          </a:xfrm>
        </p:grpSpPr>
        <p:cxnSp>
          <p:nvCxnSpPr>
            <p:cNvPr id="62" name="Straight Connector 6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1752600" y="4726884"/>
            <a:ext cx="304800" cy="304800"/>
            <a:chOff x="3581400" y="1905000"/>
            <a:chExt cx="304800" cy="304800"/>
          </a:xfrm>
        </p:grpSpPr>
        <p:cxnSp>
          <p:nvCxnSpPr>
            <p:cNvPr id="67" name="Straight Connector 66"/>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31" name="Elbow Connector 30"/>
          <p:cNvCxnSpPr>
            <a:endCxn id="9" idx="3"/>
          </p:cNvCxnSpPr>
          <p:nvPr/>
        </p:nvCxnSpPr>
        <p:spPr bwMode="auto">
          <a:xfrm rot="5400000">
            <a:off x="3289562" y="3629398"/>
            <a:ext cx="1617980" cy="881904"/>
          </a:xfrm>
          <a:prstGeom prst="bentConnector2">
            <a:avLst/>
          </a:prstGeom>
          <a:solidFill>
            <a:schemeClr val="accent1"/>
          </a:solidFill>
          <a:ln w="28575" cap="flat" cmpd="sng" algn="ctr">
            <a:solidFill>
              <a:schemeClr val="tx1"/>
            </a:solidFill>
            <a:prstDash val="solid"/>
            <a:round/>
            <a:headEnd type="none" w="med" len="med"/>
            <a:tailEnd type="none" w="med" len="med"/>
          </a:ln>
          <a:effectLst/>
        </p:spPr>
      </p:cxnSp>
      <p:grpSp>
        <p:nvGrpSpPr>
          <p:cNvPr id="71" name="Group 70"/>
          <p:cNvGrpSpPr/>
          <p:nvPr/>
        </p:nvGrpSpPr>
        <p:grpSpPr>
          <a:xfrm>
            <a:off x="4343400" y="3429000"/>
            <a:ext cx="421344" cy="76200"/>
            <a:chOff x="7200900" y="3611345"/>
            <a:chExt cx="421344" cy="76200"/>
          </a:xfrm>
        </p:grpSpPr>
        <p:cxnSp>
          <p:nvCxnSpPr>
            <p:cNvPr id="72" name="Straight Connector 7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74" name="Group 73"/>
          <p:cNvGrpSpPr/>
          <p:nvPr/>
        </p:nvGrpSpPr>
        <p:grpSpPr>
          <a:xfrm rot="10800000">
            <a:off x="3650872" y="4717675"/>
            <a:ext cx="304800" cy="304800"/>
            <a:chOff x="3581400" y="1905000"/>
            <a:chExt cx="304800" cy="304800"/>
          </a:xfrm>
        </p:grpSpPr>
        <p:cxnSp>
          <p:nvCxnSpPr>
            <p:cNvPr id="75" name="Straight Connector 74"/>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50" name="Elbow Connector 49"/>
          <p:cNvCxnSpPr/>
          <p:nvPr/>
        </p:nvCxnSpPr>
        <p:spPr bwMode="auto">
          <a:xfrm rot="16200000" flipH="1">
            <a:off x="4890049" y="3552910"/>
            <a:ext cx="2086931" cy="1503827"/>
          </a:xfrm>
          <a:prstGeom prst="bentConnector3">
            <a:avLst>
              <a:gd name="adj1" fmla="val 98326"/>
            </a:avLst>
          </a:prstGeom>
          <a:solidFill>
            <a:schemeClr val="accent1"/>
          </a:solidFill>
          <a:ln w="28575" cap="flat" cmpd="sng" algn="ctr">
            <a:solidFill>
              <a:schemeClr val="tx1"/>
            </a:solidFill>
            <a:prstDash val="solid"/>
            <a:round/>
            <a:headEnd type="none" w="med" len="med"/>
            <a:tailEnd type="none" w="med" len="med"/>
          </a:ln>
          <a:effectLst/>
        </p:spPr>
      </p:cxnSp>
      <p:grpSp>
        <p:nvGrpSpPr>
          <p:cNvPr id="81" name="Group 80"/>
          <p:cNvGrpSpPr/>
          <p:nvPr/>
        </p:nvGrpSpPr>
        <p:grpSpPr>
          <a:xfrm>
            <a:off x="4988856" y="3429000"/>
            <a:ext cx="421344" cy="76200"/>
            <a:chOff x="7200900" y="3611345"/>
            <a:chExt cx="421344" cy="76200"/>
          </a:xfrm>
        </p:grpSpPr>
        <p:cxnSp>
          <p:nvCxnSpPr>
            <p:cNvPr id="82" name="Straight Connector 8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84" name="Group 83"/>
          <p:cNvGrpSpPr/>
          <p:nvPr/>
        </p:nvGrpSpPr>
        <p:grpSpPr>
          <a:xfrm>
            <a:off x="6400800" y="5164512"/>
            <a:ext cx="304800" cy="304800"/>
            <a:chOff x="3581400" y="1905000"/>
            <a:chExt cx="304800" cy="304800"/>
          </a:xfrm>
        </p:grpSpPr>
        <p:cxnSp>
          <p:nvCxnSpPr>
            <p:cNvPr id="85" name="Straight Connector 84"/>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783932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Introduction to the Solmaris Condominium Group Database Case</a:t>
            </a:r>
          </a:p>
        </p:txBody>
      </p:sp>
      <p:sp>
        <p:nvSpPr>
          <p:cNvPr id="40963" name="Rectangle 3"/>
          <p:cNvSpPr>
            <a:spLocks noGrp="1" noChangeArrowheads="1"/>
          </p:cNvSpPr>
          <p:nvPr>
            <p:ph type="body" idx="1"/>
          </p:nvPr>
        </p:nvSpPr>
        <p:spPr/>
        <p:txBody>
          <a:bodyPr/>
          <a:lstStyle/>
          <a:p>
            <a:r>
              <a:rPr lang="en-US" altLang="en-US" smtClean="0"/>
              <a:t>Solmaris Condominium Group manages condominium complexes</a:t>
            </a:r>
          </a:p>
          <a:p>
            <a:pPr lvl="1"/>
            <a:r>
              <a:rPr lang="en-US" altLang="en-US" smtClean="0"/>
              <a:t>Located in Florida</a:t>
            </a:r>
          </a:p>
          <a:p>
            <a:pPr lvl="1"/>
            <a:r>
              <a:rPr lang="en-US" altLang="en-US" smtClean="0"/>
              <a:t>Two locations: Solmaris Ocean and Solmaris Bayside</a:t>
            </a:r>
          </a:p>
          <a:p>
            <a:pPr lvl="1"/>
            <a:r>
              <a:rPr lang="en-US" altLang="en-US" smtClean="0"/>
              <a:t>Maintains common areas and provides maintenance services </a:t>
            </a:r>
          </a:p>
          <a:p>
            <a:r>
              <a:rPr lang="en-US" altLang="en-US" smtClean="0"/>
              <a:t>Database used to store data</a:t>
            </a: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E21A2E06-69B2-43EB-83F7-04D2436274DA}" type="slidenum">
              <a:rPr lang="en-US" altLang="en-US">
                <a:solidFill>
                  <a:srgbClr val="222222"/>
                </a:solidFill>
                <a:latin typeface="Arial" panose="020B0604020202020204" pitchFamily="34" charset="0"/>
              </a:rPr>
              <a:pPr eaLnBrk="1" hangingPunct="1"/>
              <a:t>57</a:t>
            </a:fld>
            <a:endParaRPr lang="en-US" altLang="en-US">
              <a:solidFill>
                <a:srgbClr val="222222"/>
              </a:solidFill>
              <a:latin typeface="Arial" panose="020B0604020202020204" pitchFamily="34" charset="0"/>
            </a:endParaRPr>
          </a:p>
        </p:txBody>
      </p:sp>
      <p:sp>
        <p:nvSpPr>
          <p:cNvPr id="4096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3402567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Introduction to the Solmaris Condominium Group Database Case (continued)</a:t>
            </a:r>
          </a:p>
        </p:txBody>
      </p:sp>
      <p:sp>
        <p:nvSpPr>
          <p:cNvPr id="41987" name="Text Box 5"/>
          <p:cNvSpPr txBox="1">
            <a:spLocks noChangeArrowheads="1"/>
          </p:cNvSpPr>
          <p:nvPr/>
        </p:nvSpPr>
        <p:spPr bwMode="auto">
          <a:xfrm>
            <a:off x="533400" y="49530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1-21: Sample location data for Solmaris Condominium Group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2ECFFD76-328D-4655-A821-47D6498ED4C2}" type="slidenum">
              <a:rPr lang="en-US" altLang="en-US">
                <a:solidFill>
                  <a:srgbClr val="222222"/>
                </a:solidFill>
                <a:latin typeface="Arial" panose="020B0604020202020204" pitchFamily="34" charset="0"/>
              </a:rPr>
              <a:pPr eaLnBrk="1" hangingPunct="1"/>
              <a:t>58</a:t>
            </a:fld>
            <a:endParaRPr lang="en-US" altLang="en-US">
              <a:solidFill>
                <a:srgbClr val="222222"/>
              </a:solidFill>
              <a:latin typeface="Arial" panose="020B0604020202020204" pitchFamily="34" charset="0"/>
            </a:endParaRPr>
          </a:p>
        </p:txBody>
      </p:sp>
      <p:sp>
        <p:nvSpPr>
          <p:cNvPr id="4198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4199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514600"/>
            <a:ext cx="8077200" cy="1222375"/>
          </a:xfrm>
        </p:spPr>
      </p:pic>
    </p:spTree>
    <p:extLst>
      <p:ext uri="{BB962C8B-B14F-4D97-AF65-F5344CB8AC3E}">
        <p14:creationId xmlns:p14="http://schemas.microsoft.com/office/powerpoint/2010/main" val="442760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Introduction to the Solmaris Condominium Group Database Case (continued)</a:t>
            </a:r>
          </a:p>
        </p:txBody>
      </p:sp>
      <p:sp>
        <p:nvSpPr>
          <p:cNvPr id="43011" name="Text Box 5"/>
          <p:cNvSpPr txBox="1">
            <a:spLocks noChangeArrowheads="1"/>
          </p:cNvSpPr>
          <p:nvPr/>
        </p:nvSpPr>
        <p:spPr bwMode="auto">
          <a:xfrm>
            <a:off x="533400" y="5791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1-22: Sample owner data for Solmaris Condominium Group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52500DC0-3A70-4C21-9F0A-627FF05A1EC5}" type="slidenum">
              <a:rPr lang="en-US" altLang="en-US">
                <a:solidFill>
                  <a:srgbClr val="222222"/>
                </a:solidFill>
                <a:latin typeface="Arial" panose="020B0604020202020204" pitchFamily="34" charset="0"/>
              </a:rPr>
              <a:pPr eaLnBrk="1" hangingPunct="1"/>
              <a:t>59</a:t>
            </a:fld>
            <a:endParaRPr lang="en-US" altLang="en-US">
              <a:solidFill>
                <a:srgbClr val="222222"/>
              </a:solidFill>
              <a:latin typeface="Arial" panose="020B0604020202020204" pitchFamily="34" charset="0"/>
            </a:endParaRPr>
          </a:p>
        </p:txBody>
      </p:sp>
      <p:sp>
        <p:nvSpPr>
          <p:cNvPr id="4301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430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11175" y="2057400"/>
            <a:ext cx="8077200" cy="3368675"/>
          </a:xfrm>
        </p:spPr>
      </p:pic>
    </p:spTree>
    <p:extLst>
      <p:ext uri="{BB962C8B-B14F-4D97-AF65-F5344CB8AC3E}">
        <p14:creationId xmlns:p14="http://schemas.microsoft.com/office/powerpoint/2010/main" val="409090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Definition of Database</a:t>
            </a:r>
          </a:p>
        </p:txBody>
      </p:sp>
      <p:sp>
        <p:nvSpPr>
          <p:cNvPr id="13315" name="Content Placeholder 2"/>
          <p:cNvSpPr>
            <a:spLocks noGrp="1"/>
          </p:cNvSpPr>
          <p:nvPr>
            <p:ph idx="1"/>
          </p:nvPr>
        </p:nvSpPr>
        <p:spPr/>
        <p:txBody>
          <a:bodyPr/>
          <a:lstStyle/>
          <a:p>
            <a:pPr eaLnBrk="1" hangingPunct="1">
              <a:buFont typeface="Wingdings" panose="05000000000000000000" pitchFamily="2" charset="2"/>
              <a:buNone/>
            </a:pPr>
            <a:r>
              <a:rPr lang="en-US" altLang="en-US" sz="2800" smtClean="0"/>
              <a:t>So, you may ask what is a </a:t>
            </a:r>
            <a:r>
              <a:rPr lang="en-US" altLang="en-US" sz="2800" b="1" smtClean="0"/>
              <a:t>Database</a:t>
            </a:r>
            <a:r>
              <a:rPr lang="en-US" altLang="en-US" sz="2800" smtClean="0"/>
              <a:t> ? </a:t>
            </a:r>
          </a:p>
          <a:p>
            <a:pPr eaLnBrk="1" hangingPunct="1">
              <a:buFontTx/>
              <a:buChar char="-"/>
            </a:pPr>
            <a:r>
              <a:rPr lang="en-US" altLang="en-US" sz="2800" smtClean="0"/>
              <a:t>A </a:t>
            </a:r>
            <a:r>
              <a:rPr lang="en-US" altLang="en-US" sz="2800" b="1" smtClean="0"/>
              <a:t>database </a:t>
            </a:r>
            <a:r>
              <a:rPr lang="en-US" altLang="en-US" sz="2800" smtClean="0"/>
              <a:t>is a collection of data organized in a manner that allows access, retrieval and updating of such data.</a:t>
            </a:r>
          </a:p>
          <a:p>
            <a:endParaRPr lang="en-US" altLang="en-US" smtClean="0"/>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2255F-7327-4DBE-94D2-63CBF57F24A3}" type="slidenum">
              <a:rPr lang="en-US" altLang="en-US" sz="2000" smtClean="0"/>
              <a:pPr>
                <a:spcBef>
                  <a:spcPct val="0"/>
                </a:spcBef>
                <a:buFontTx/>
                <a:buNone/>
              </a:pPr>
              <a:t>6</a:t>
            </a:fld>
            <a:endParaRPr lang="en-US" altLang="en-US" sz="20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Introduction to the Solmaris Condominium Group Database Case (continued)</a:t>
            </a:r>
          </a:p>
        </p:txBody>
      </p:sp>
      <p:sp>
        <p:nvSpPr>
          <p:cNvPr id="44035" name="Text Box 5"/>
          <p:cNvSpPr txBox="1">
            <a:spLocks noChangeArrowheads="1"/>
          </p:cNvSpPr>
          <p:nvPr/>
        </p:nvSpPr>
        <p:spPr bwMode="auto">
          <a:xfrm>
            <a:off x="304800" y="57912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a:solidFill>
                  <a:schemeClr val="tx1"/>
                </a:solidFill>
                <a:latin typeface="Times New Roman" panose="02020603050405020304" pitchFamily="18" charset="0"/>
              </a:rPr>
              <a:t>FIGURE 1-23: Sample data about condo units for Solmaris Condominium Group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2FD3E4EE-DCFA-4E8D-A67E-9BB14B81224A}" type="slidenum">
              <a:rPr lang="en-US" altLang="en-US">
                <a:solidFill>
                  <a:srgbClr val="222222"/>
                </a:solidFill>
                <a:latin typeface="Arial" panose="020B0604020202020204" pitchFamily="34" charset="0"/>
              </a:rPr>
              <a:pPr eaLnBrk="1" hangingPunct="1"/>
              <a:t>60</a:t>
            </a:fld>
            <a:endParaRPr lang="en-US" altLang="en-US">
              <a:solidFill>
                <a:srgbClr val="222222"/>
              </a:solidFill>
              <a:latin typeface="Arial" panose="020B0604020202020204" pitchFamily="34" charset="0"/>
            </a:endParaRPr>
          </a:p>
        </p:txBody>
      </p:sp>
      <p:sp>
        <p:nvSpPr>
          <p:cNvPr id="4403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4403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46250"/>
            <a:ext cx="7315200" cy="4014788"/>
          </a:xfrm>
        </p:spPr>
      </p:pic>
    </p:spTree>
    <p:extLst>
      <p:ext uri="{BB962C8B-B14F-4D97-AF65-F5344CB8AC3E}">
        <p14:creationId xmlns:p14="http://schemas.microsoft.com/office/powerpoint/2010/main" val="4060636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Introduction to the Solmaris Condominium Group Database Case (continued)</a:t>
            </a:r>
          </a:p>
        </p:txBody>
      </p:sp>
      <p:sp>
        <p:nvSpPr>
          <p:cNvPr id="45059" name="Text Box 5"/>
          <p:cNvSpPr txBox="1">
            <a:spLocks noChangeArrowheads="1"/>
          </p:cNvSpPr>
          <p:nvPr/>
        </p:nvSpPr>
        <p:spPr bwMode="auto">
          <a:xfrm>
            <a:off x="228600" y="55626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chemeClr val="tx1"/>
                </a:solidFill>
                <a:latin typeface="Times New Roman" panose="02020603050405020304" pitchFamily="18" charset="0"/>
              </a:rPr>
              <a:t>FIGURE 1-24: Sample data about service categories for Solmaris Condominium 	          Group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0E9CB96E-2EB4-45C8-ABBD-E56166EDC468}" type="slidenum">
              <a:rPr lang="en-US" altLang="en-US">
                <a:solidFill>
                  <a:srgbClr val="222222"/>
                </a:solidFill>
                <a:latin typeface="Arial" panose="020B0604020202020204" pitchFamily="34" charset="0"/>
              </a:rPr>
              <a:pPr eaLnBrk="1" hangingPunct="1"/>
              <a:t>61</a:t>
            </a:fld>
            <a:endParaRPr lang="en-US" altLang="en-US">
              <a:solidFill>
                <a:srgbClr val="222222"/>
              </a:solidFill>
              <a:latin typeface="Arial" panose="020B0604020202020204" pitchFamily="34" charset="0"/>
            </a:endParaRPr>
          </a:p>
        </p:txBody>
      </p:sp>
      <p:sp>
        <p:nvSpPr>
          <p:cNvPr id="4506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4506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47775" y="2085975"/>
            <a:ext cx="6035675" cy="3406775"/>
          </a:xfrm>
        </p:spPr>
      </p:pic>
    </p:spTree>
    <p:extLst>
      <p:ext uri="{BB962C8B-B14F-4D97-AF65-F5344CB8AC3E}">
        <p14:creationId xmlns:p14="http://schemas.microsoft.com/office/powerpoint/2010/main" val="1269562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76200"/>
            <a:ext cx="8077200" cy="1143000"/>
          </a:xfrm>
        </p:spPr>
        <p:txBody>
          <a:bodyPr/>
          <a:lstStyle/>
          <a:p>
            <a:r>
              <a:rPr lang="en-US" altLang="en-US" smtClean="0"/>
              <a:t>Introduction to the Solmaris Condominium Group Database Case (continued)</a:t>
            </a:r>
          </a:p>
        </p:txBody>
      </p:sp>
      <p:sp>
        <p:nvSpPr>
          <p:cNvPr id="46083" name="Text Box 5"/>
          <p:cNvSpPr txBox="1">
            <a:spLocks noChangeArrowheads="1"/>
          </p:cNvSpPr>
          <p:nvPr/>
        </p:nvSpPr>
        <p:spPr bwMode="auto">
          <a:xfrm>
            <a:off x="304800" y="57023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b="1">
                <a:solidFill>
                  <a:schemeClr val="tx1"/>
                </a:solidFill>
                <a:latin typeface="Times New Roman" panose="02020603050405020304" pitchFamily="18" charset="0"/>
              </a:rPr>
              <a:t>FIGURE 1-25: Sample data about service requests for Solmaris Condominium </a:t>
            </a:r>
            <a:br>
              <a:rPr lang="en-US" altLang="en-US" sz="1800" b="1">
                <a:solidFill>
                  <a:schemeClr val="tx1"/>
                </a:solidFill>
                <a:latin typeface="Times New Roman" panose="02020603050405020304" pitchFamily="18" charset="0"/>
              </a:rPr>
            </a:br>
            <a:r>
              <a:rPr lang="en-US" altLang="en-US" sz="1800" b="1">
                <a:solidFill>
                  <a:schemeClr val="tx1"/>
                </a:solidFill>
                <a:latin typeface="Times New Roman" panose="02020603050405020304" pitchFamily="18" charset="0"/>
              </a:rPr>
              <a:t>                          Group</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CCA3016E-9EFA-464E-9F7F-47CD726608CC}" type="slidenum">
              <a:rPr lang="en-US" altLang="en-US">
                <a:solidFill>
                  <a:srgbClr val="222222"/>
                </a:solidFill>
                <a:latin typeface="Arial" panose="020B0604020202020204" pitchFamily="34" charset="0"/>
              </a:rPr>
              <a:pPr eaLnBrk="1" hangingPunct="1"/>
              <a:t>62</a:t>
            </a:fld>
            <a:endParaRPr lang="en-US" altLang="en-US">
              <a:solidFill>
                <a:srgbClr val="222222"/>
              </a:solidFill>
              <a:latin typeface="Arial" panose="020B0604020202020204" pitchFamily="34" charset="0"/>
            </a:endParaRPr>
          </a:p>
        </p:txBody>
      </p:sp>
      <p:sp>
        <p:nvSpPr>
          <p:cNvPr id="4608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pic>
        <p:nvPicPr>
          <p:cNvPr id="460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371600"/>
            <a:ext cx="5121275" cy="4335463"/>
          </a:xfrm>
        </p:spPr>
      </p:pic>
    </p:spTree>
    <p:extLst>
      <p:ext uri="{BB962C8B-B14F-4D97-AF65-F5344CB8AC3E}">
        <p14:creationId xmlns:p14="http://schemas.microsoft.com/office/powerpoint/2010/main" val="1836432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17712" y="-76200"/>
            <a:ext cx="8077200" cy="1143000"/>
          </a:xfrm>
        </p:spPr>
        <p:txBody>
          <a:bodyPr/>
          <a:lstStyle/>
          <a:p>
            <a:r>
              <a:rPr lang="en-US" altLang="en-US" dirty="0" smtClean="0"/>
              <a:t>Database Background (continued)</a:t>
            </a:r>
          </a:p>
        </p:txBody>
      </p:sp>
      <p:sp>
        <p:nvSpPr>
          <p:cNvPr id="6" name="Slide Number Placeholder 5"/>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53C51046-72CB-41E5-91F9-ECD95F830CB4}" type="slidenum">
              <a:rPr lang="en-US" altLang="en-US">
                <a:solidFill>
                  <a:srgbClr val="222222"/>
                </a:solidFill>
                <a:latin typeface="Arial" panose="020B0604020202020204" pitchFamily="34" charset="0"/>
              </a:rPr>
              <a:pPr eaLnBrk="1" hangingPunct="1"/>
              <a:t>63</a:t>
            </a:fld>
            <a:endParaRPr lang="en-US" altLang="en-US">
              <a:solidFill>
                <a:srgbClr val="222222"/>
              </a:solidFill>
              <a:latin typeface="Arial" panose="020B0604020202020204" pitchFamily="34" charset="0"/>
            </a:endParaRPr>
          </a:p>
        </p:txBody>
      </p:sp>
      <p:sp>
        <p:nvSpPr>
          <p:cNvPr id="2355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graphicFrame>
        <p:nvGraphicFramePr>
          <p:cNvPr id="3" name="Table 2"/>
          <p:cNvGraphicFramePr>
            <a:graphicFrameLocks noGrp="1"/>
          </p:cNvGraphicFramePr>
          <p:nvPr>
            <p:extLst>
              <p:ext uri="{D42A27DB-BD31-4B8C-83A1-F6EECF244321}">
                <p14:modId xmlns:p14="http://schemas.microsoft.com/office/powerpoint/2010/main" val="1165028772"/>
              </p:ext>
            </p:extLst>
          </p:nvPr>
        </p:nvGraphicFramePr>
        <p:xfrm>
          <a:off x="228600" y="914400"/>
          <a:ext cx="1600200" cy="216916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Location</a:t>
                      </a:r>
                      <a:endParaRPr lang="en-US" sz="1600" dirty="0"/>
                    </a:p>
                  </a:txBody>
                  <a:tcPr/>
                </a:tc>
              </a:tr>
              <a:tr h="370840">
                <a:tc>
                  <a:txBody>
                    <a:bodyPr/>
                    <a:lstStyle/>
                    <a:p>
                      <a:r>
                        <a:rPr lang="en-US" sz="1600" dirty="0" err="1" smtClean="0"/>
                        <a:t>LocationNum</a:t>
                      </a:r>
                      <a:endParaRPr lang="en-US" sz="1600" dirty="0" smtClean="0"/>
                    </a:p>
                    <a:p>
                      <a:r>
                        <a:rPr lang="en-US" sz="1600" dirty="0" err="1" smtClean="0"/>
                        <a:t>LocationName</a:t>
                      </a:r>
                      <a:endParaRPr lang="en-US" sz="1600" dirty="0" smtClean="0"/>
                    </a:p>
                    <a:p>
                      <a:r>
                        <a:rPr lang="en-US" sz="1600" dirty="0" smtClean="0"/>
                        <a:t>Address</a:t>
                      </a:r>
                    </a:p>
                    <a:p>
                      <a:r>
                        <a:rPr lang="en-US" sz="1600" dirty="0" smtClean="0"/>
                        <a:t>Street</a:t>
                      </a:r>
                    </a:p>
                    <a:p>
                      <a:r>
                        <a:rPr lang="en-US" sz="1600" dirty="0" smtClean="0"/>
                        <a:t>State</a:t>
                      </a:r>
                    </a:p>
                    <a:p>
                      <a:r>
                        <a:rPr lang="en-US" sz="1600" dirty="0" smtClean="0"/>
                        <a:t>City</a:t>
                      </a:r>
                    </a:p>
                    <a:p>
                      <a:r>
                        <a:rPr lang="en-US" sz="1600" dirty="0" err="1" smtClean="0"/>
                        <a:t>PostalCode</a:t>
                      </a:r>
                      <a:endParaRPr lang="en-US" sz="1600" dirty="0" smtClean="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76425248"/>
              </p:ext>
            </p:extLst>
          </p:nvPr>
        </p:nvGraphicFramePr>
        <p:xfrm>
          <a:off x="2079246" y="3388826"/>
          <a:ext cx="1600200" cy="241300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err="1" smtClean="0"/>
                        <a:t>CondoUnit</a:t>
                      </a:r>
                      <a:endParaRPr lang="en-US" sz="1600" dirty="0"/>
                    </a:p>
                  </a:txBody>
                  <a:tcPr/>
                </a:tc>
              </a:tr>
              <a:tr h="370840">
                <a:tc>
                  <a:txBody>
                    <a:bodyPr/>
                    <a:lstStyle/>
                    <a:p>
                      <a:r>
                        <a:rPr lang="en-US" sz="1600" dirty="0" err="1" smtClean="0"/>
                        <a:t>CondoID</a:t>
                      </a:r>
                      <a:endParaRPr lang="en-US" sz="1600" dirty="0" smtClean="0"/>
                    </a:p>
                    <a:p>
                      <a:r>
                        <a:rPr lang="en-US" sz="1600" dirty="0" err="1" smtClean="0"/>
                        <a:t>LocationNum</a:t>
                      </a:r>
                      <a:endParaRPr lang="en-US" sz="1600" dirty="0" smtClean="0"/>
                    </a:p>
                    <a:p>
                      <a:r>
                        <a:rPr lang="en-US" sz="1600" dirty="0" err="1" smtClean="0"/>
                        <a:t>UnitNum</a:t>
                      </a:r>
                      <a:endParaRPr lang="en-US" sz="1600" dirty="0" smtClean="0"/>
                    </a:p>
                    <a:p>
                      <a:r>
                        <a:rPr lang="en-US" sz="1600" dirty="0" err="1" smtClean="0"/>
                        <a:t>SqrFt</a:t>
                      </a:r>
                      <a:endParaRPr lang="en-US" sz="1600" dirty="0" smtClean="0"/>
                    </a:p>
                    <a:p>
                      <a:r>
                        <a:rPr lang="en-US" sz="1600" dirty="0" err="1" smtClean="0"/>
                        <a:t>BdRms</a:t>
                      </a:r>
                      <a:endParaRPr lang="en-US" sz="1600" dirty="0" smtClean="0"/>
                    </a:p>
                    <a:p>
                      <a:r>
                        <a:rPr lang="en-US" sz="1600" dirty="0" smtClean="0"/>
                        <a:t>Baths</a:t>
                      </a:r>
                    </a:p>
                    <a:p>
                      <a:r>
                        <a:rPr lang="en-US" sz="1600" dirty="0" err="1" smtClean="0"/>
                        <a:t>CondoFee</a:t>
                      </a:r>
                      <a:endParaRPr lang="en-US" sz="1600" dirty="0" smtClean="0"/>
                    </a:p>
                    <a:p>
                      <a:r>
                        <a:rPr lang="en-US" sz="1600" dirty="0" err="1" smtClean="0"/>
                        <a:t>Ownernum</a:t>
                      </a:r>
                      <a:endParaRPr lang="en-US" sz="1600"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74993815"/>
              </p:ext>
            </p:extLst>
          </p:nvPr>
        </p:nvGraphicFramePr>
        <p:xfrm>
          <a:off x="3886200" y="848360"/>
          <a:ext cx="1600200" cy="2169160"/>
        </p:xfrm>
        <a:graphic>
          <a:graphicData uri="http://schemas.openxmlformats.org/drawingml/2006/table">
            <a:tbl>
              <a:tblPr firstRow="1" bandRow="1">
                <a:tableStyleId>{00A15C55-8517-42AA-B614-E9B94910E393}</a:tableStyleId>
              </a:tblPr>
              <a:tblGrid>
                <a:gridCol w="1600200"/>
              </a:tblGrid>
              <a:tr h="370840">
                <a:tc>
                  <a:txBody>
                    <a:bodyPr/>
                    <a:lstStyle/>
                    <a:p>
                      <a:r>
                        <a:rPr lang="en-US" sz="1600" dirty="0" smtClean="0"/>
                        <a:t>Owner</a:t>
                      </a:r>
                      <a:endParaRPr lang="en-US" sz="1600" dirty="0"/>
                    </a:p>
                  </a:txBody>
                  <a:tcPr/>
                </a:tc>
              </a:tr>
              <a:tr h="370840">
                <a:tc>
                  <a:txBody>
                    <a:bodyPr/>
                    <a:lstStyle/>
                    <a:p>
                      <a:r>
                        <a:rPr lang="en-US" sz="1600" dirty="0" err="1" smtClean="0"/>
                        <a:t>Ownernum</a:t>
                      </a:r>
                      <a:endParaRPr lang="en-US" sz="1600" dirty="0" smtClean="0"/>
                    </a:p>
                    <a:p>
                      <a:r>
                        <a:rPr lang="en-US" sz="1600" dirty="0" err="1" smtClean="0"/>
                        <a:t>Lastname</a:t>
                      </a:r>
                      <a:endParaRPr lang="en-US" sz="1600" dirty="0" smtClean="0"/>
                    </a:p>
                    <a:p>
                      <a:r>
                        <a:rPr lang="en-US" sz="1600" dirty="0" err="1" smtClean="0"/>
                        <a:t>Firstname</a:t>
                      </a:r>
                      <a:endParaRPr lang="en-US" sz="1600" dirty="0" smtClean="0"/>
                    </a:p>
                    <a:p>
                      <a:r>
                        <a:rPr lang="en-US" sz="1600" dirty="0" smtClean="0"/>
                        <a:t>Address</a:t>
                      </a:r>
                    </a:p>
                    <a:p>
                      <a:r>
                        <a:rPr lang="en-US" sz="1600" dirty="0" smtClean="0"/>
                        <a:t>City</a:t>
                      </a:r>
                    </a:p>
                    <a:p>
                      <a:r>
                        <a:rPr lang="en-US" sz="1600" dirty="0" smtClean="0"/>
                        <a:t>State</a:t>
                      </a:r>
                    </a:p>
                    <a:p>
                      <a:r>
                        <a:rPr lang="en-US" sz="1600" dirty="0" err="1" smtClean="0"/>
                        <a:t>PostalCode</a:t>
                      </a:r>
                      <a:endParaRPr lang="en-US" sz="1600" dirty="0" smtClean="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08862451"/>
              </p:ext>
            </p:extLst>
          </p:nvPr>
        </p:nvGraphicFramePr>
        <p:xfrm>
          <a:off x="6705600" y="855560"/>
          <a:ext cx="2149288" cy="949960"/>
        </p:xfrm>
        <a:graphic>
          <a:graphicData uri="http://schemas.openxmlformats.org/drawingml/2006/table">
            <a:tbl>
              <a:tblPr firstRow="1" bandRow="1">
                <a:tableStyleId>{00A15C55-8517-42AA-B614-E9B94910E393}</a:tableStyleId>
              </a:tblPr>
              <a:tblGrid>
                <a:gridCol w="2149288"/>
              </a:tblGrid>
              <a:tr h="370840">
                <a:tc>
                  <a:txBody>
                    <a:bodyPr/>
                    <a:lstStyle/>
                    <a:p>
                      <a:r>
                        <a:rPr lang="en-US" sz="1600" dirty="0" err="1" smtClean="0"/>
                        <a:t>ServiceCategory</a:t>
                      </a:r>
                      <a:endParaRPr lang="en-US" sz="1600" dirty="0"/>
                    </a:p>
                  </a:txBody>
                  <a:tcPr/>
                </a:tc>
              </a:tr>
              <a:tr h="370840">
                <a:tc>
                  <a:txBody>
                    <a:bodyPr/>
                    <a:lstStyle/>
                    <a:p>
                      <a:r>
                        <a:rPr lang="en-US" sz="1600" dirty="0" err="1" smtClean="0"/>
                        <a:t>Categorynum</a:t>
                      </a:r>
                      <a:endParaRPr lang="en-US" sz="1600" dirty="0" smtClean="0"/>
                    </a:p>
                    <a:p>
                      <a:r>
                        <a:rPr lang="en-US" sz="1600" dirty="0" err="1" smtClean="0"/>
                        <a:t>CategoryDescription</a:t>
                      </a:r>
                      <a:endParaRPr lang="en-US" sz="1600" dirty="0" smtClean="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51576513"/>
              </p:ext>
            </p:extLst>
          </p:nvPr>
        </p:nvGraphicFramePr>
        <p:xfrm>
          <a:off x="7010400" y="3162704"/>
          <a:ext cx="1752600" cy="2413000"/>
        </p:xfrm>
        <a:graphic>
          <a:graphicData uri="http://schemas.openxmlformats.org/drawingml/2006/table">
            <a:tbl>
              <a:tblPr firstRow="1" bandRow="1">
                <a:tableStyleId>{00A15C55-8517-42AA-B614-E9B94910E393}</a:tableStyleId>
              </a:tblPr>
              <a:tblGrid>
                <a:gridCol w="1752600"/>
              </a:tblGrid>
              <a:tr h="370840">
                <a:tc>
                  <a:txBody>
                    <a:bodyPr/>
                    <a:lstStyle/>
                    <a:p>
                      <a:r>
                        <a:rPr lang="en-US" sz="1600" dirty="0" smtClean="0"/>
                        <a:t>ServiceRequest</a:t>
                      </a:r>
                      <a:endParaRPr lang="en-US" sz="1600" dirty="0"/>
                    </a:p>
                  </a:txBody>
                  <a:tcPr/>
                </a:tc>
              </a:tr>
              <a:tr h="370840">
                <a:tc>
                  <a:txBody>
                    <a:bodyPr/>
                    <a:lstStyle/>
                    <a:p>
                      <a:r>
                        <a:rPr lang="en-US" sz="1600" dirty="0" err="1" smtClean="0"/>
                        <a:t>ServiceID</a:t>
                      </a:r>
                      <a:endParaRPr lang="en-US" sz="1600" dirty="0" smtClean="0"/>
                    </a:p>
                    <a:p>
                      <a:r>
                        <a:rPr lang="en-US" sz="1600" dirty="0" err="1" smtClean="0"/>
                        <a:t>CondoID</a:t>
                      </a:r>
                      <a:endParaRPr lang="en-US" sz="1600" dirty="0" smtClean="0"/>
                    </a:p>
                    <a:p>
                      <a:r>
                        <a:rPr lang="en-US" sz="1600" dirty="0" err="1" smtClean="0"/>
                        <a:t>CategoryNum</a:t>
                      </a:r>
                      <a:endParaRPr lang="en-US" sz="1600" dirty="0" smtClean="0"/>
                    </a:p>
                    <a:p>
                      <a:r>
                        <a:rPr lang="en-US" sz="1600" dirty="0" smtClean="0"/>
                        <a:t>Description</a:t>
                      </a:r>
                    </a:p>
                    <a:p>
                      <a:r>
                        <a:rPr lang="en-US" sz="1600" dirty="0" smtClean="0"/>
                        <a:t>Status</a:t>
                      </a:r>
                    </a:p>
                    <a:p>
                      <a:r>
                        <a:rPr lang="en-US" sz="1600" dirty="0" err="1" smtClean="0"/>
                        <a:t>EstHours</a:t>
                      </a:r>
                      <a:endParaRPr lang="en-US" sz="1600" dirty="0" smtClean="0"/>
                    </a:p>
                    <a:p>
                      <a:r>
                        <a:rPr lang="en-US" sz="1600" dirty="0" err="1" smtClean="0"/>
                        <a:t>SpentHours</a:t>
                      </a:r>
                      <a:endParaRPr lang="en-US" sz="1600" dirty="0" smtClean="0"/>
                    </a:p>
                    <a:p>
                      <a:r>
                        <a:rPr lang="en-US" sz="1600" dirty="0" err="1" smtClean="0"/>
                        <a:t>NextServiceDate</a:t>
                      </a:r>
                      <a:endParaRPr lang="en-US" sz="1600" dirty="0" smtClean="0"/>
                    </a:p>
                  </a:txBody>
                  <a:tcPr/>
                </a:tc>
              </a:tr>
            </a:tbl>
          </a:graphicData>
        </a:graphic>
      </p:graphicFrame>
      <p:cxnSp>
        <p:nvCxnSpPr>
          <p:cNvPr id="38" name="Straight Connector 37"/>
          <p:cNvCxnSpPr/>
          <p:nvPr/>
        </p:nvCxnSpPr>
        <p:spPr bwMode="auto">
          <a:xfrm>
            <a:off x="7696200" y="1794885"/>
            <a:ext cx="0" cy="13573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26" name="Group 25"/>
          <p:cNvGrpSpPr/>
          <p:nvPr/>
        </p:nvGrpSpPr>
        <p:grpSpPr>
          <a:xfrm>
            <a:off x="7498976" y="1923438"/>
            <a:ext cx="421344" cy="76200"/>
            <a:chOff x="7200900" y="3611345"/>
            <a:chExt cx="421344" cy="76200"/>
          </a:xfrm>
        </p:grpSpPr>
        <p:cxnSp>
          <p:nvCxnSpPr>
            <p:cNvPr id="37" name="Straight Connector 36"/>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56" name="Group 55"/>
          <p:cNvGrpSpPr/>
          <p:nvPr/>
        </p:nvGrpSpPr>
        <p:grpSpPr>
          <a:xfrm>
            <a:off x="7467600" y="2867265"/>
            <a:ext cx="457200" cy="286067"/>
            <a:chOff x="7162800" y="3733800"/>
            <a:chExt cx="457200" cy="286067"/>
          </a:xfrm>
        </p:grpSpPr>
        <p:cxnSp>
          <p:nvCxnSpPr>
            <p:cNvPr id="54" name="Straight Connector 53"/>
            <p:cNvCxnSpPr/>
            <p:nvPr/>
          </p:nvCxnSpPr>
          <p:spPr bwMode="auto">
            <a:xfrm>
              <a:off x="7200900" y="3733800"/>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7162800" y="3794760"/>
              <a:ext cx="228600" cy="22510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7391400" y="3794760"/>
              <a:ext cx="190500" cy="21082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49" name="Text Box 5"/>
          <p:cNvSpPr txBox="1">
            <a:spLocks noChangeArrowheads="1"/>
          </p:cNvSpPr>
          <p:nvPr/>
        </p:nvSpPr>
        <p:spPr bwMode="auto">
          <a:xfrm>
            <a:off x="533400" y="5881688"/>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600">
                <a:solidFill>
                  <a:srgbClr val="222222"/>
                </a:solidFill>
                <a:latin typeface="Arial" panose="020B0604020202020204" pitchFamily="34" charset="0"/>
              </a:defRPr>
            </a:lvl1pPr>
            <a:lvl2pPr marL="742950" indent="-285750" eaLnBrk="0" hangingPunct="0">
              <a:spcBef>
                <a:spcPct val="20000"/>
              </a:spcBef>
              <a:buChar char="–"/>
              <a:defRPr sz="2400">
                <a:solidFill>
                  <a:srgbClr val="222222"/>
                </a:solidFill>
                <a:latin typeface="Arial" panose="020B0604020202020204" pitchFamily="34" charset="0"/>
              </a:defRPr>
            </a:lvl2pPr>
            <a:lvl3pPr marL="1143000" indent="-228600" eaLnBrk="0" hangingPunct="0">
              <a:spcBef>
                <a:spcPct val="20000"/>
              </a:spcBef>
              <a:buChar char="•"/>
              <a:defRPr sz="2200">
                <a:solidFill>
                  <a:srgbClr val="222222"/>
                </a:solidFill>
                <a:latin typeface="Arial" panose="020B0604020202020204" pitchFamily="34" charset="0"/>
              </a:defRPr>
            </a:lvl3pPr>
            <a:lvl4pPr marL="1600200" indent="-228600" eaLnBrk="0" hangingPunct="0">
              <a:spcBef>
                <a:spcPct val="20000"/>
              </a:spcBef>
              <a:buChar char="–"/>
              <a:defRPr sz="2200">
                <a:solidFill>
                  <a:srgbClr val="222222"/>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dirty="0">
                <a:solidFill>
                  <a:schemeClr val="tx1"/>
                </a:solidFill>
                <a:latin typeface="Times New Roman" panose="02020603050405020304" pitchFamily="18" charset="0"/>
              </a:rPr>
              <a:t>FIGURE 1-20: E-R diagram for the Colonial Adventure Tours database</a:t>
            </a:r>
          </a:p>
        </p:txBody>
      </p:sp>
      <p:cxnSp>
        <p:nvCxnSpPr>
          <p:cNvPr id="24" name="Elbow Connector 23"/>
          <p:cNvCxnSpPr>
            <a:stCxn id="3" idx="2"/>
            <a:endCxn id="9" idx="1"/>
          </p:cNvCxnSpPr>
          <p:nvPr/>
        </p:nvCxnSpPr>
        <p:spPr bwMode="auto">
          <a:xfrm rot="16200000" flipH="1">
            <a:off x="798090" y="3314170"/>
            <a:ext cx="1511766" cy="1050546"/>
          </a:xfrm>
          <a:prstGeom prst="bentConnector2">
            <a:avLst/>
          </a:prstGeom>
          <a:solidFill>
            <a:schemeClr val="accent1"/>
          </a:solidFill>
          <a:ln w="28575" cap="flat" cmpd="sng" algn="ctr">
            <a:solidFill>
              <a:schemeClr val="tx1"/>
            </a:solidFill>
            <a:prstDash val="solid"/>
            <a:round/>
            <a:headEnd type="none" w="med" len="med"/>
            <a:tailEnd type="none" w="med" len="med"/>
          </a:ln>
          <a:effectLst/>
        </p:spPr>
      </p:cxnSp>
      <p:grpSp>
        <p:nvGrpSpPr>
          <p:cNvPr id="60" name="Group 59"/>
          <p:cNvGrpSpPr/>
          <p:nvPr/>
        </p:nvGrpSpPr>
        <p:grpSpPr>
          <a:xfrm>
            <a:off x="831476" y="3200400"/>
            <a:ext cx="421344" cy="76200"/>
            <a:chOff x="7200900" y="3611345"/>
            <a:chExt cx="421344" cy="76200"/>
          </a:xfrm>
        </p:grpSpPr>
        <p:cxnSp>
          <p:nvCxnSpPr>
            <p:cNvPr id="62" name="Straight Connector 6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1779496" y="4444482"/>
            <a:ext cx="304800" cy="304800"/>
            <a:chOff x="3581400" y="1905000"/>
            <a:chExt cx="304800" cy="304800"/>
          </a:xfrm>
        </p:grpSpPr>
        <p:cxnSp>
          <p:nvCxnSpPr>
            <p:cNvPr id="67" name="Straight Connector 66"/>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31" name="Elbow Connector 30"/>
          <p:cNvCxnSpPr>
            <a:endCxn id="9" idx="3"/>
          </p:cNvCxnSpPr>
          <p:nvPr/>
        </p:nvCxnSpPr>
        <p:spPr bwMode="auto">
          <a:xfrm rot="5400000">
            <a:off x="3301720" y="3367069"/>
            <a:ext cx="1605984" cy="850531"/>
          </a:xfrm>
          <a:prstGeom prst="bentConnector2">
            <a:avLst/>
          </a:prstGeom>
          <a:solidFill>
            <a:schemeClr val="accent1"/>
          </a:solidFill>
          <a:ln w="28575" cap="flat" cmpd="sng" algn="ctr">
            <a:solidFill>
              <a:schemeClr val="tx1"/>
            </a:solidFill>
            <a:prstDash val="solid"/>
            <a:round/>
            <a:headEnd type="none" w="med" len="med"/>
            <a:tailEnd type="none" w="med" len="med"/>
          </a:ln>
          <a:effectLst/>
        </p:spPr>
      </p:cxnSp>
      <p:grpSp>
        <p:nvGrpSpPr>
          <p:cNvPr id="71" name="Group 70"/>
          <p:cNvGrpSpPr/>
          <p:nvPr/>
        </p:nvGrpSpPr>
        <p:grpSpPr>
          <a:xfrm>
            <a:off x="4343400" y="3200400"/>
            <a:ext cx="421344" cy="76200"/>
            <a:chOff x="7200900" y="3611345"/>
            <a:chExt cx="421344" cy="76200"/>
          </a:xfrm>
        </p:grpSpPr>
        <p:cxnSp>
          <p:nvCxnSpPr>
            <p:cNvPr id="72" name="Straight Connector 7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74" name="Group 73"/>
          <p:cNvGrpSpPr/>
          <p:nvPr/>
        </p:nvGrpSpPr>
        <p:grpSpPr>
          <a:xfrm rot="10800000">
            <a:off x="3650872" y="4442005"/>
            <a:ext cx="304800" cy="304800"/>
            <a:chOff x="3581400" y="1905000"/>
            <a:chExt cx="304800" cy="304800"/>
          </a:xfrm>
        </p:grpSpPr>
        <p:cxnSp>
          <p:nvCxnSpPr>
            <p:cNvPr id="75" name="Straight Connector 74"/>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50" name="Elbow Connector 49"/>
          <p:cNvCxnSpPr/>
          <p:nvPr/>
        </p:nvCxnSpPr>
        <p:spPr bwMode="auto">
          <a:xfrm flipV="1">
            <a:off x="3630143" y="4861085"/>
            <a:ext cx="3380257" cy="303427"/>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grpSp>
        <p:nvGrpSpPr>
          <p:cNvPr id="81" name="Group 80"/>
          <p:cNvGrpSpPr/>
          <p:nvPr/>
        </p:nvGrpSpPr>
        <p:grpSpPr>
          <a:xfrm rot="5400000">
            <a:off x="3561228" y="5125572"/>
            <a:ext cx="421344" cy="76200"/>
            <a:chOff x="7200900" y="3611345"/>
            <a:chExt cx="421344" cy="76200"/>
          </a:xfrm>
        </p:grpSpPr>
        <p:cxnSp>
          <p:nvCxnSpPr>
            <p:cNvPr id="82" name="Straight Connector 81"/>
            <p:cNvCxnSpPr/>
            <p:nvPr/>
          </p:nvCxnSpPr>
          <p:spPr bwMode="auto">
            <a:xfrm>
              <a:off x="7200900" y="36113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7203144" y="3687545"/>
              <a:ext cx="4191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nvGrpSpPr>
          <p:cNvPr id="84" name="Group 83"/>
          <p:cNvGrpSpPr/>
          <p:nvPr/>
        </p:nvGrpSpPr>
        <p:grpSpPr>
          <a:xfrm>
            <a:off x="6705600" y="4710156"/>
            <a:ext cx="304800" cy="304800"/>
            <a:chOff x="3581400" y="1905000"/>
            <a:chExt cx="304800" cy="304800"/>
          </a:xfrm>
        </p:grpSpPr>
        <p:cxnSp>
          <p:nvCxnSpPr>
            <p:cNvPr id="85" name="Straight Connector 84"/>
            <p:cNvCxnSpPr/>
            <p:nvPr/>
          </p:nvCxnSpPr>
          <p:spPr bwMode="auto">
            <a:xfrm>
              <a:off x="3581400" y="1905000"/>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V="1">
              <a:off x="3657600" y="1905000"/>
              <a:ext cx="228600" cy="152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3657600" y="2057400"/>
              <a:ext cx="228600" cy="1193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52477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Summary</a:t>
            </a:r>
          </a:p>
        </p:txBody>
      </p:sp>
      <p:sp>
        <p:nvSpPr>
          <p:cNvPr id="112643" name="Rectangle 3"/>
          <p:cNvSpPr>
            <a:spLocks noGrp="1" noChangeArrowheads="1"/>
          </p:cNvSpPr>
          <p:nvPr>
            <p:ph type="body" idx="1"/>
          </p:nvPr>
        </p:nvSpPr>
        <p:spPr/>
        <p:txBody>
          <a:bodyPr/>
          <a:lstStyle/>
          <a:p>
            <a:r>
              <a:rPr lang="en-US" altLang="en-US" smtClean="0"/>
              <a:t>Problems with nondatabase approaches to data management: redundancy, difficulties accessing related data, limited security features, limited data sharing features, and potential size limitations</a:t>
            </a:r>
          </a:p>
          <a:p>
            <a:r>
              <a:rPr lang="en-US" altLang="en-US" smtClean="0"/>
              <a:t>Entity: person, place, object, event, or idea for which you want to store and process data</a:t>
            </a:r>
          </a:p>
          <a:p>
            <a:r>
              <a:rPr lang="en-US" altLang="en-US" smtClean="0"/>
              <a:t>Attribute, field, or column: characteristic or property of an entity</a:t>
            </a:r>
          </a:p>
          <a:p>
            <a:r>
              <a:rPr lang="en-US" altLang="en-US" smtClean="0"/>
              <a:t>Relationship: an association between entities</a:t>
            </a:r>
          </a:p>
        </p:txBody>
      </p:sp>
      <p:sp>
        <p:nvSpPr>
          <p:cNvPr id="11264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E42B1A2-453C-4174-8DCC-460B11B7C291}" type="slidenum">
              <a:rPr lang="en-US" altLang="en-US" sz="2000" smtClean="0"/>
              <a:pPr>
                <a:spcBef>
                  <a:spcPct val="0"/>
                </a:spcBef>
                <a:buFontTx/>
                <a:buNone/>
              </a:pPr>
              <a:t>64</a:t>
            </a:fld>
            <a:endParaRPr lang="en-US" altLang="en-US" sz="20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mtClean="0"/>
              <a:t>Summary (continued)</a:t>
            </a:r>
          </a:p>
        </p:txBody>
      </p:sp>
      <p:sp>
        <p:nvSpPr>
          <p:cNvPr id="114691" name="Rectangle 3"/>
          <p:cNvSpPr>
            <a:spLocks noGrp="1" noChangeArrowheads="1"/>
          </p:cNvSpPr>
          <p:nvPr>
            <p:ph type="body" idx="1"/>
          </p:nvPr>
        </p:nvSpPr>
        <p:spPr>
          <a:xfrm>
            <a:off x="609600" y="1524000"/>
            <a:ext cx="8077200" cy="4572000"/>
          </a:xfrm>
        </p:spPr>
        <p:txBody>
          <a:bodyPr/>
          <a:lstStyle/>
          <a:p>
            <a:r>
              <a:rPr lang="en-US" altLang="en-US" dirty="0" smtClean="0"/>
              <a:t>One-to-many relationship: each occurrence of first entity is related to many occurrences of the second entity and each occurrence of the second entity is related to only one occurrence of the first entity</a:t>
            </a:r>
          </a:p>
          <a:p>
            <a:r>
              <a:rPr lang="en-US" altLang="en-US" dirty="0" smtClean="0"/>
              <a:t>Database: structure that can store information about multiple types of entities, attributes of entities, and relationships among entities</a:t>
            </a:r>
          </a:p>
          <a:p>
            <a:r>
              <a:rPr lang="en-US" altLang="en-US" dirty="0" smtClean="0"/>
              <a:t>TAL Distributors requires information about reps, customers, parts, orders, and order lines</a:t>
            </a:r>
          </a:p>
          <a:p>
            <a:r>
              <a:rPr lang="en-US" altLang="en-US" dirty="0" smtClean="0"/>
              <a:t>Entity-relationship (E-R) diagram: represents a database visually by using various symbols</a:t>
            </a:r>
          </a:p>
        </p:txBody>
      </p:sp>
      <p:sp>
        <p:nvSpPr>
          <p:cNvPr id="11469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DF998-AC70-41F8-8C2D-CFAFE68BE82C}" type="slidenum">
              <a:rPr lang="en-US" altLang="en-US" sz="2000" smtClean="0"/>
              <a:pPr>
                <a:spcBef>
                  <a:spcPct val="0"/>
                </a:spcBef>
                <a:buFontTx/>
                <a:buNone/>
              </a:pPr>
              <a:t>65</a:t>
            </a:fld>
            <a:endParaRPr lang="en-US" altLang="en-US" sz="2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mtClean="0"/>
              <a:t>Summary (continued)</a:t>
            </a:r>
          </a:p>
        </p:txBody>
      </p:sp>
      <p:sp>
        <p:nvSpPr>
          <p:cNvPr id="116739" name="Rectangle 3"/>
          <p:cNvSpPr>
            <a:spLocks noGrp="1" noChangeArrowheads="1"/>
          </p:cNvSpPr>
          <p:nvPr>
            <p:ph type="body" idx="1"/>
          </p:nvPr>
        </p:nvSpPr>
        <p:spPr>
          <a:xfrm>
            <a:off x="533400" y="1600200"/>
            <a:ext cx="8077200" cy="4343400"/>
          </a:xfrm>
        </p:spPr>
        <p:txBody>
          <a:bodyPr/>
          <a:lstStyle/>
          <a:p>
            <a:r>
              <a:rPr lang="en-US" altLang="en-US" smtClean="0"/>
              <a:t>Database management system (DBMS): program through which users interact with a database; lets you create forms and reports quickly and easily and obtain answers to questions about the data</a:t>
            </a:r>
          </a:p>
          <a:p>
            <a:r>
              <a:rPr lang="en-US" altLang="en-US" smtClean="0"/>
              <a:t>Advantages of database processing: getting more information from the same amount of data, sharing data, balancing conflicting requirements, controlling redundancy, facilitating consistency, improving integrity, expanding security, increasing productivity, and providing data independence</a:t>
            </a:r>
          </a:p>
        </p:txBody>
      </p:sp>
      <p:sp>
        <p:nvSpPr>
          <p:cNvPr id="11674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426BFE-6603-4CEC-AC7C-81309039DC0B}" type="slidenum">
              <a:rPr lang="en-US" altLang="en-US" sz="2000" smtClean="0"/>
              <a:pPr>
                <a:spcBef>
                  <a:spcPct val="0"/>
                </a:spcBef>
                <a:buFontTx/>
                <a:buNone/>
              </a:pPr>
              <a:t>66</a:t>
            </a:fld>
            <a:endParaRPr lang="en-US" altLang="en-US" sz="2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Summary (continued)</a:t>
            </a:r>
          </a:p>
        </p:txBody>
      </p:sp>
      <p:sp>
        <p:nvSpPr>
          <p:cNvPr id="51203" name="Rectangle 3"/>
          <p:cNvSpPr>
            <a:spLocks noGrp="1" noChangeArrowheads="1"/>
          </p:cNvSpPr>
          <p:nvPr>
            <p:ph type="body" idx="1"/>
          </p:nvPr>
        </p:nvSpPr>
        <p:spPr>
          <a:xfrm>
            <a:off x="533400" y="1447800"/>
            <a:ext cx="8077200" cy="4572000"/>
          </a:xfrm>
        </p:spPr>
        <p:txBody>
          <a:bodyPr/>
          <a:lstStyle/>
          <a:p>
            <a:r>
              <a:rPr lang="en-US" altLang="en-US" smtClean="0"/>
              <a:t>Disadvantages of database processing: larger file size, increased complexity, greater impact of failure, and more difficult recovery</a:t>
            </a:r>
          </a:p>
          <a:p>
            <a:r>
              <a:rPr lang="en-US" altLang="en-US" smtClean="0"/>
              <a:t>Colonial Adventure Tours needs to store information about: guides, trips, customers, and reservations</a:t>
            </a:r>
          </a:p>
          <a:p>
            <a:r>
              <a:rPr lang="en-US" altLang="en-US" smtClean="0"/>
              <a:t>Solmaris Condominium Group needs to store information about: condo locations, owners, condo units, service categories, and service requests</a:t>
            </a:r>
          </a:p>
        </p:txBody>
      </p:sp>
      <p:sp>
        <p:nvSpPr>
          <p:cNvPr id="5" name="Slide Number Placeholder 4"/>
          <p:cNvSpPr>
            <a:spLocks noGrp="1"/>
          </p:cNvSpPr>
          <p:nvPr>
            <p:ph type="sldNum" sz="quarter" idx="11"/>
          </p:nvPr>
        </p:nvSpPr>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fld id="{51FDEAE8-4128-4773-B4F0-D4B115447C09}" type="slidenum">
              <a:rPr lang="en-US" altLang="en-US">
                <a:solidFill>
                  <a:srgbClr val="222222"/>
                </a:solidFill>
                <a:latin typeface="Arial" panose="020B0604020202020204" pitchFamily="34" charset="0"/>
              </a:rPr>
              <a:pPr eaLnBrk="1" hangingPunct="1"/>
              <a:t>67</a:t>
            </a:fld>
            <a:endParaRPr lang="en-US" altLang="en-US">
              <a:solidFill>
                <a:srgbClr val="222222"/>
              </a:solidFill>
              <a:latin typeface="Arial" panose="020B0604020202020204" pitchFamily="34" charset="0"/>
            </a:endParaRPr>
          </a:p>
        </p:txBody>
      </p:sp>
      <p:sp>
        <p:nvSpPr>
          <p:cNvPr id="5120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eaLnBrk="1" hangingPunct="1"/>
            <a:r>
              <a:rPr lang="en-US" altLang="en-US" sz="900">
                <a:solidFill>
                  <a:srgbClr val="222222"/>
                </a:solidFill>
                <a:latin typeface="Arial" panose="020B0604020202020204" pitchFamily="34" charset="0"/>
              </a:rPr>
              <a:t>©2015 Cengage Learning. All Rights Reserved. May not be copied, scanned, or duplicated, in whole or in part, except for use as permitted in a license distributed with a certain product or service or otherwise on a password-protected website for classroom .</a:t>
            </a:r>
          </a:p>
        </p:txBody>
      </p:sp>
    </p:spTree>
    <p:extLst>
      <p:ext uri="{BB962C8B-B14F-4D97-AF65-F5344CB8AC3E}">
        <p14:creationId xmlns:p14="http://schemas.microsoft.com/office/powerpoint/2010/main" val="2548694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Definition of Data</a:t>
            </a:r>
          </a:p>
        </p:txBody>
      </p:sp>
      <p:sp>
        <p:nvSpPr>
          <p:cNvPr id="14339" name="Content Placeholder 2"/>
          <p:cNvSpPr>
            <a:spLocks noGrp="1"/>
          </p:cNvSpPr>
          <p:nvPr>
            <p:ph idx="1"/>
          </p:nvPr>
        </p:nvSpPr>
        <p:spPr/>
        <p:txBody>
          <a:bodyPr/>
          <a:lstStyle/>
          <a:p>
            <a:pPr eaLnBrk="1" hangingPunct="1">
              <a:lnSpc>
                <a:spcPct val="90000"/>
              </a:lnSpc>
              <a:buFont typeface="Wingdings" panose="05000000000000000000" pitchFamily="2" charset="2"/>
              <a:buNone/>
            </a:pPr>
            <a:r>
              <a:rPr lang="en-US" altLang="en-US" sz="2400" smtClean="0"/>
              <a:t>And what is </a:t>
            </a:r>
            <a:r>
              <a:rPr lang="en-US" altLang="en-US" sz="2400" b="1" smtClean="0"/>
              <a:t>Data</a:t>
            </a:r>
            <a:r>
              <a:rPr lang="en-US" altLang="en-US" sz="2400" smtClean="0"/>
              <a:t> ? </a:t>
            </a:r>
          </a:p>
          <a:p>
            <a:pPr eaLnBrk="1" hangingPunct="1">
              <a:lnSpc>
                <a:spcPct val="90000"/>
              </a:lnSpc>
              <a:buFontTx/>
              <a:buChar char="-"/>
            </a:pPr>
            <a:r>
              <a:rPr lang="en-US" altLang="en-US" sz="2400" smtClean="0"/>
              <a:t> </a:t>
            </a:r>
            <a:r>
              <a:rPr lang="en-US" altLang="en-US" sz="2400" b="1" smtClean="0"/>
              <a:t>Data </a:t>
            </a:r>
            <a:r>
              <a:rPr lang="en-US" altLang="en-US" sz="2400" smtClean="0"/>
              <a:t>are raw and unprocessed facts.</a:t>
            </a:r>
          </a:p>
          <a:p>
            <a:pPr eaLnBrk="1" hangingPunct="1">
              <a:lnSpc>
                <a:spcPct val="90000"/>
              </a:lnSpc>
              <a:buFontTx/>
              <a:buChar char="-"/>
            </a:pPr>
            <a:r>
              <a:rPr lang="en-US" altLang="en-US" sz="2400" smtClean="0"/>
              <a:t>For example your ID Number, First Name, Last Name, Address, your recent photo are actually examples of Data. </a:t>
            </a:r>
          </a:p>
          <a:p>
            <a:pPr eaLnBrk="1" hangingPunct="1">
              <a:lnSpc>
                <a:spcPct val="90000"/>
              </a:lnSpc>
              <a:buFontTx/>
              <a:buChar char="-"/>
            </a:pPr>
            <a:r>
              <a:rPr lang="en-US" altLang="en-US" sz="2400" b="1" smtClean="0"/>
              <a:t>Data by itself has no meaning </a:t>
            </a:r>
            <a:r>
              <a:rPr lang="en-US" altLang="en-US" sz="2400" smtClean="0"/>
              <a:t>or has no sense. For example if you are given a series of facts like </a:t>
            </a:r>
            <a:r>
              <a:rPr lang="en-US" altLang="en-US" sz="2400" b="1" smtClean="0"/>
              <a:t>960 2013/1 Main</a:t>
            </a:r>
            <a:r>
              <a:rPr lang="en-US" altLang="en-US" sz="2400" smtClean="0"/>
              <a:t>, you may ask what’s that?</a:t>
            </a:r>
          </a:p>
          <a:p>
            <a:pPr eaLnBrk="1" hangingPunct="1">
              <a:lnSpc>
                <a:spcPct val="90000"/>
              </a:lnSpc>
              <a:buFontTx/>
              <a:buChar char="-"/>
            </a:pPr>
            <a:r>
              <a:rPr lang="en-US" altLang="en-US" sz="2400" smtClean="0"/>
              <a:t>Or let’s say I get all your </a:t>
            </a:r>
            <a:r>
              <a:rPr lang="en-US" altLang="en-US" sz="2400" b="1" smtClean="0"/>
              <a:t>ages</a:t>
            </a:r>
            <a:r>
              <a:rPr lang="en-US" altLang="en-US" sz="2400" smtClean="0"/>
              <a:t> in this class and put it in an MS Excel file by itself has no meaning and considered Data.</a:t>
            </a:r>
          </a:p>
          <a:p>
            <a:endParaRPr lang="en-US" altLang="en-US" smtClean="0"/>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DA63BF4-0713-4838-8C67-6128FCC489AA}" type="slidenum">
              <a:rPr lang="en-US" altLang="en-US" sz="2000" smtClean="0"/>
              <a:pPr>
                <a:spcBef>
                  <a:spcPct val="0"/>
                </a:spcBef>
                <a:buFontTx/>
                <a:buNone/>
              </a:pPr>
              <a:t>7</a:t>
            </a:fld>
            <a:endParaRPr lang="en-US" altLang="en-US"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Definition of Information</a:t>
            </a:r>
          </a:p>
        </p:txBody>
      </p:sp>
      <p:sp>
        <p:nvSpPr>
          <p:cNvPr id="15363" name="Content Placeholder 2"/>
          <p:cNvSpPr>
            <a:spLocks noGrp="1"/>
          </p:cNvSpPr>
          <p:nvPr>
            <p:ph idx="1"/>
          </p:nvPr>
        </p:nvSpPr>
        <p:spPr>
          <a:xfrm>
            <a:off x="609600" y="1219200"/>
            <a:ext cx="8077200" cy="4572000"/>
          </a:xfrm>
        </p:spPr>
        <p:txBody>
          <a:bodyPr/>
          <a:lstStyle/>
          <a:p>
            <a:r>
              <a:rPr lang="en-US" altLang="en-US" sz="2000" b="1" smtClean="0"/>
              <a:t>Information </a:t>
            </a:r>
            <a:r>
              <a:rPr lang="en-US" altLang="en-US" sz="2000" smtClean="0"/>
              <a:t>on the other hand</a:t>
            </a:r>
            <a:r>
              <a:rPr lang="en-US" altLang="en-US" sz="2000" b="1" smtClean="0"/>
              <a:t> </a:t>
            </a:r>
            <a:r>
              <a:rPr lang="en-US" altLang="en-US" sz="2000" smtClean="0"/>
              <a:t>are data that have been organized, processed and manipulated is such a manner that has coherence, meaning to the intended user. It is an interpreted </a:t>
            </a:r>
            <a:r>
              <a:rPr lang="en-US" altLang="en-US" sz="2000" i="1" smtClean="0"/>
              <a:t>data</a:t>
            </a:r>
            <a:r>
              <a:rPr lang="en-US" altLang="en-US" sz="2000" smtClean="0"/>
              <a:t> that would be useful to the intended user.</a:t>
            </a:r>
          </a:p>
          <a:p>
            <a:r>
              <a:rPr lang="en-US" altLang="en-US" sz="2000" smtClean="0"/>
              <a:t>For example the series of facts that I mentioned awhile ago, namely : </a:t>
            </a:r>
            <a:r>
              <a:rPr lang="en-US" altLang="en-US" sz="2000" b="1" smtClean="0"/>
              <a:t>960 2013/1 Main</a:t>
            </a:r>
            <a:r>
              <a:rPr lang="en-US" altLang="en-US" sz="2000" smtClean="0"/>
              <a:t> actually is enrollment statistic for this Semester, that is, there are </a:t>
            </a:r>
            <a:r>
              <a:rPr lang="en-US" altLang="en-US" sz="2000" b="1" smtClean="0"/>
              <a:t>960 </a:t>
            </a:r>
            <a:r>
              <a:rPr lang="en-US" altLang="en-US" sz="2000" smtClean="0"/>
              <a:t>Enrollees for </a:t>
            </a:r>
            <a:r>
              <a:rPr lang="en-US" altLang="en-US" sz="2000" b="1" smtClean="0"/>
              <a:t>Spring 2013 </a:t>
            </a:r>
            <a:r>
              <a:rPr lang="en-US" altLang="en-US" sz="2000" smtClean="0"/>
              <a:t>semester at </a:t>
            </a:r>
            <a:r>
              <a:rPr lang="en-US" altLang="en-US" sz="2000" b="1" smtClean="0"/>
              <a:t>National or Main campus</a:t>
            </a:r>
            <a:r>
              <a:rPr lang="en-US" altLang="en-US" sz="2000" smtClean="0"/>
              <a:t>.</a:t>
            </a:r>
          </a:p>
          <a:p>
            <a:r>
              <a:rPr lang="en-US" altLang="en-US" sz="2000" smtClean="0"/>
              <a:t>Or the ages that I collected from this class if a sum all of it and divide it with the number of students we have in this class then I would come up with the </a:t>
            </a:r>
            <a:r>
              <a:rPr lang="en-US" altLang="en-US" sz="2000" b="1" smtClean="0"/>
              <a:t>average age</a:t>
            </a:r>
            <a:r>
              <a:rPr lang="en-US" altLang="en-US" sz="2000" smtClean="0"/>
              <a:t> of this class and that is </a:t>
            </a:r>
            <a:r>
              <a:rPr lang="en-US" altLang="en-US" sz="2000" b="1" smtClean="0"/>
              <a:t>information</a:t>
            </a:r>
            <a:r>
              <a:rPr lang="en-US" altLang="en-US" sz="2000" smtClean="0"/>
              <a:t> because I applied a process (or manipulated it, not in the wrong sense of course) that would result into a form that would be meaningful to me, in this case I want to know the average of my class.</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021E17-D291-47E6-A1E2-D6395A0E845B}" type="slidenum">
              <a:rPr lang="en-US" altLang="en-US" sz="2000" smtClean="0"/>
              <a:pPr>
                <a:spcBef>
                  <a:spcPct val="0"/>
                </a:spcBef>
                <a:buFontTx/>
                <a:buNone/>
              </a:pPr>
              <a:t>8</a:t>
            </a:fld>
            <a:endParaRPr lang="en-US" alt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077200" cy="1143000"/>
          </a:xfrm>
        </p:spPr>
        <p:txBody>
          <a:bodyPr/>
          <a:lstStyle/>
          <a:p>
            <a:r>
              <a:rPr lang="en-US" altLang="en-US" smtClean="0"/>
              <a:t>Hierarchy of Data</a:t>
            </a:r>
          </a:p>
        </p:txBody>
      </p:sp>
      <p:sp>
        <p:nvSpPr>
          <p:cNvPr id="16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98FADAF-5E83-4B53-9C53-EE4D483DC72A}" type="slidenum">
              <a:rPr lang="en-US" altLang="en-US" sz="2000" smtClean="0"/>
              <a:pPr>
                <a:spcBef>
                  <a:spcPct val="0"/>
                </a:spcBef>
                <a:buFontTx/>
                <a:buNone/>
              </a:pPr>
              <a:t>9</a:t>
            </a:fld>
            <a:endParaRPr lang="en-US" altLang="en-US" sz="2000" smtClean="0"/>
          </a:p>
        </p:txBody>
      </p:sp>
      <p:sp>
        <p:nvSpPr>
          <p:cNvPr id="16388" name="AutoShape 7"/>
          <p:cNvSpPr>
            <a:spLocks noChangeArrowheads="1"/>
          </p:cNvSpPr>
          <p:nvPr/>
        </p:nvSpPr>
        <p:spPr bwMode="auto">
          <a:xfrm>
            <a:off x="4184650" y="1273175"/>
            <a:ext cx="4489450" cy="4765675"/>
          </a:xfrm>
          <a:prstGeom prst="flowChartExtra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064" tIns="39428" rIns="77064" bIns="39428" anchor="ct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solidFill>
                <a:srgbClr val="FFFFFF"/>
              </a:solidFill>
              <a:latin typeface="Times New Roman" panose="02020603050405020304" pitchFamily="18" charset="0"/>
            </a:endParaRPr>
          </a:p>
        </p:txBody>
      </p:sp>
      <p:sp>
        <p:nvSpPr>
          <p:cNvPr id="16389" name="Line 8"/>
          <p:cNvSpPr>
            <a:spLocks noChangeShapeType="1"/>
          </p:cNvSpPr>
          <p:nvPr/>
        </p:nvSpPr>
        <p:spPr bwMode="auto">
          <a:xfrm>
            <a:off x="4598988" y="5167313"/>
            <a:ext cx="3686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6390" name="Line 9"/>
          <p:cNvSpPr>
            <a:spLocks noChangeShapeType="1"/>
          </p:cNvSpPr>
          <p:nvPr/>
        </p:nvSpPr>
        <p:spPr bwMode="auto">
          <a:xfrm>
            <a:off x="5002213" y="4322763"/>
            <a:ext cx="2852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16391" name="Line 10"/>
          <p:cNvSpPr>
            <a:spLocks noChangeShapeType="1"/>
          </p:cNvSpPr>
          <p:nvPr/>
        </p:nvSpPr>
        <p:spPr bwMode="auto">
          <a:xfrm>
            <a:off x="5500688" y="3255963"/>
            <a:ext cx="1870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7064" tIns="39428" rIns="77064" bIns="39428"/>
          <a:lstStyle/>
          <a:p>
            <a:endParaRPr lang="en-US"/>
          </a:p>
        </p:txBody>
      </p:sp>
      <p:sp>
        <p:nvSpPr>
          <p:cNvPr id="9" name="Text Box 12"/>
          <p:cNvSpPr txBox="1">
            <a:spLocks noChangeArrowheads="1"/>
          </p:cNvSpPr>
          <p:nvPr/>
        </p:nvSpPr>
        <p:spPr bwMode="auto">
          <a:xfrm>
            <a:off x="5813425" y="5384800"/>
            <a:ext cx="1101725" cy="566738"/>
          </a:xfrm>
          <a:prstGeom prst="rect">
            <a:avLst/>
          </a:prstGeom>
          <a:noFill/>
          <a:ln w="9525">
            <a:noFill/>
            <a:miter lim="800000"/>
            <a:headEnd/>
            <a:tailEnd/>
          </a:ln>
          <a:effectLst/>
        </p:spPr>
        <p:txBody>
          <a:bodyPr wrap="none" lIns="77064" tIns="39428" rIns="77064" bIns="39428">
            <a:spAutoFit/>
          </a:bodyPr>
          <a:lstStyle/>
          <a:p>
            <a:pPr eaLnBrk="1" hangingPunct="1">
              <a:defRPr/>
            </a:pPr>
            <a:r>
              <a:rPr lang="en-US" sz="3200" b="1">
                <a:solidFill>
                  <a:srgbClr val="FF0000"/>
                </a:solidFill>
                <a:effectLst>
                  <a:outerShdw blurRad="38100" dist="38100" dir="2700000" algn="tl">
                    <a:srgbClr val="C0C0C0"/>
                  </a:outerShdw>
                </a:effectLst>
              </a:rPr>
              <a:t>Field</a:t>
            </a:r>
          </a:p>
        </p:txBody>
      </p:sp>
      <p:sp>
        <p:nvSpPr>
          <p:cNvPr id="10" name="Text Box 13"/>
          <p:cNvSpPr txBox="1">
            <a:spLocks noChangeArrowheads="1"/>
          </p:cNvSpPr>
          <p:nvPr/>
        </p:nvSpPr>
        <p:spPr bwMode="auto">
          <a:xfrm>
            <a:off x="5616575" y="4497388"/>
            <a:ext cx="1554163" cy="566737"/>
          </a:xfrm>
          <a:prstGeom prst="rect">
            <a:avLst/>
          </a:prstGeom>
          <a:noFill/>
          <a:ln w="9525">
            <a:noFill/>
            <a:miter lim="800000"/>
            <a:headEnd/>
            <a:tailEnd/>
          </a:ln>
          <a:effectLst/>
        </p:spPr>
        <p:txBody>
          <a:bodyPr wrap="none" lIns="77064" tIns="39428" rIns="77064" bIns="39428">
            <a:spAutoFit/>
          </a:bodyPr>
          <a:lstStyle/>
          <a:p>
            <a:pPr eaLnBrk="1" hangingPunct="1">
              <a:defRPr/>
            </a:pPr>
            <a:r>
              <a:rPr lang="en-US" sz="3200" b="1">
                <a:solidFill>
                  <a:srgbClr val="FF0000"/>
                </a:solidFill>
                <a:effectLst>
                  <a:outerShdw blurRad="38100" dist="38100" dir="2700000" algn="tl">
                    <a:srgbClr val="C0C0C0"/>
                  </a:outerShdw>
                </a:effectLst>
              </a:rPr>
              <a:t>Record</a:t>
            </a:r>
          </a:p>
        </p:txBody>
      </p:sp>
      <p:sp>
        <p:nvSpPr>
          <p:cNvPr id="11" name="Text Box 14"/>
          <p:cNvSpPr txBox="1">
            <a:spLocks noChangeArrowheads="1"/>
          </p:cNvSpPr>
          <p:nvPr/>
        </p:nvSpPr>
        <p:spPr bwMode="auto">
          <a:xfrm>
            <a:off x="5808663" y="3529013"/>
            <a:ext cx="1214437" cy="566737"/>
          </a:xfrm>
          <a:prstGeom prst="rect">
            <a:avLst/>
          </a:prstGeom>
          <a:noFill/>
          <a:ln w="9525">
            <a:noFill/>
            <a:miter lim="800000"/>
            <a:headEnd/>
            <a:tailEnd/>
          </a:ln>
          <a:effectLst/>
        </p:spPr>
        <p:txBody>
          <a:bodyPr wrap="none" lIns="77064" tIns="39428" rIns="77064" bIns="39428">
            <a:spAutoFit/>
          </a:bodyPr>
          <a:lstStyle/>
          <a:p>
            <a:pPr eaLnBrk="1" hangingPunct="1">
              <a:defRPr/>
            </a:pPr>
            <a:r>
              <a:rPr lang="en-US" sz="3200" b="1">
                <a:solidFill>
                  <a:srgbClr val="FF0000"/>
                </a:solidFill>
                <a:effectLst>
                  <a:outerShdw blurRad="38100" dist="38100" dir="2700000" algn="tl">
                    <a:srgbClr val="C0C0C0"/>
                  </a:outerShdw>
                </a:effectLst>
              </a:rPr>
              <a:t>Table</a:t>
            </a:r>
          </a:p>
        </p:txBody>
      </p:sp>
      <p:sp>
        <p:nvSpPr>
          <p:cNvPr id="12" name="Text Box 15"/>
          <p:cNvSpPr txBox="1">
            <a:spLocks noChangeArrowheads="1"/>
          </p:cNvSpPr>
          <p:nvPr/>
        </p:nvSpPr>
        <p:spPr bwMode="auto">
          <a:xfrm>
            <a:off x="5494338" y="2571750"/>
            <a:ext cx="1958975" cy="566738"/>
          </a:xfrm>
          <a:prstGeom prst="rect">
            <a:avLst/>
          </a:prstGeom>
          <a:noFill/>
          <a:ln w="9525">
            <a:noFill/>
            <a:miter lim="800000"/>
            <a:headEnd/>
            <a:tailEnd/>
          </a:ln>
          <a:effectLst/>
        </p:spPr>
        <p:txBody>
          <a:bodyPr wrap="none" lIns="77064" tIns="39428" rIns="77064" bIns="39428">
            <a:spAutoFit/>
          </a:bodyPr>
          <a:lstStyle/>
          <a:p>
            <a:pPr eaLnBrk="1" hangingPunct="1">
              <a:defRPr/>
            </a:pPr>
            <a:r>
              <a:rPr lang="en-US" sz="3200" b="1" dirty="0">
                <a:solidFill>
                  <a:srgbClr val="FF0000"/>
                </a:solidFill>
                <a:effectLst>
                  <a:outerShdw blurRad="38100" dist="38100" dir="2700000" algn="tl">
                    <a:srgbClr val="C0C0C0"/>
                  </a:outerShdw>
                </a:effectLst>
              </a:rPr>
              <a:t>Database</a:t>
            </a:r>
          </a:p>
        </p:txBody>
      </p:sp>
      <p:pic>
        <p:nvPicPr>
          <p:cNvPr id="16396" name="Picture 5" descr="D:\Program Files\Common Files\Microsoft Shared\Clipart\cagcat50\BD05515_.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1600200"/>
            <a:ext cx="3181350" cy="341947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4878</Words>
  <Application>Microsoft Office PowerPoint</Application>
  <PresentationFormat>On-screen Show (4:3)</PresentationFormat>
  <Paragraphs>704</Paragraphs>
  <Slides>67</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Times New Roman</vt:lpstr>
      <vt:lpstr>Wingdings</vt:lpstr>
      <vt:lpstr>Default Design</vt:lpstr>
      <vt:lpstr>Concepts of Database Management Seventh Edition</vt:lpstr>
      <vt:lpstr>Objectives</vt:lpstr>
      <vt:lpstr>Objectives (continued)</vt:lpstr>
      <vt:lpstr>Database in our everyday lives.</vt:lpstr>
      <vt:lpstr>Database in our everyday lives</vt:lpstr>
      <vt:lpstr>Definition of Database</vt:lpstr>
      <vt:lpstr>Definition of Data</vt:lpstr>
      <vt:lpstr>Definition of Information</vt:lpstr>
      <vt:lpstr>Hierarchy of Data</vt:lpstr>
      <vt:lpstr>Hierarchy of Data - Field</vt:lpstr>
      <vt:lpstr>Example - Field</vt:lpstr>
      <vt:lpstr>Hierarchy of Data - Record</vt:lpstr>
      <vt:lpstr>Example - Record</vt:lpstr>
      <vt:lpstr>Hierarchy of Data - Table</vt:lpstr>
      <vt:lpstr>Example - Table</vt:lpstr>
      <vt:lpstr>Hierarchy of Data - Database</vt:lpstr>
      <vt:lpstr>Example - Database</vt:lpstr>
      <vt:lpstr>Example of an Actual Database</vt:lpstr>
      <vt:lpstr>Graded Exercise No. 1 – SLO No. 2</vt:lpstr>
      <vt:lpstr>Flat File</vt:lpstr>
      <vt:lpstr>Flat File – Example (Spreadsheet)</vt:lpstr>
      <vt:lpstr>Flat File Example (Text File)</vt:lpstr>
      <vt:lpstr>Flat File - Example</vt:lpstr>
      <vt:lpstr>Relational Database</vt:lpstr>
      <vt:lpstr>Flat File vs Relational</vt:lpstr>
      <vt:lpstr>Relational Database Management System</vt:lpstr>
      <vt:lpstr>Relational Database Management System</vt:lpstr>
      <vt:lpstr>MS Access Demo</vt:lpstr>
      <vt:lpstr>Graded Exercise No. 2 – SLO No. 1</vt:lpstr>
      <vt:lpstr>Database Case Studies intro</vt:lpstr>
      <vt:lpstr>TAL Distributors Background</vt:lpstr>
      <vt:lpstr>TAL Distributors Background (continued)</vt:lpstr>
      <vt:lpstr>TAL Distributors Background (continued)</vt:lpstr>
      <vt:lpstr>TAL Distributors Background (continued)</vt:lpstr>
      <vt:lpstr>TAL Distributors Background (continued)</vt:lpstr>
      <vt:lpstr>TAL Distributors Background (continued)</vt:lpstr>
      <vt:lpstr>Database Background</vt:lpstr>
      <vt:lpstr>Database Background</vt:lpstr>
      <vt:lpstr>Database Background</vt:lpstr>
      <vt:lpstr>Database Background (continued)</vt:lpstr>
      <vt:lpstr>Database Background (continued)</vt:lpstr>
      <vt:lpstr>Database Background (continued)</vt:lpstr>
      <vt:lpstr>Database Background (continued)</vt:lpstr>
      <vt:lpstr>Database Background (continued)</vt:lpstr>
      <vt:lpstr>Database Background (continued)</vt:lpstr>
      <vt:lpstr>Database Background (continued)</vt:lpstr>
      <vt:lpstr>Database Background (continued)</vt:lpstr>
      <vt:lpstr>Database Background (continued)</vt:lpstr>
      <vt:lpstr>Database Background (continued)</vt:lpstr>
      <vt:lpstr>Introduction to Colonial Adventure Tours Database Case</vt:lpstr>
      <vt:lpstr>Introduction to Colonial Adventure Tours Database Case (continued)</vt:lpstr>
      <vt:lpstr>Introduction to Colonial Adventure Tours Database Case (continued)</vt:lpstr>
      <vt:lpstr>Introduction to Colonial Adventure Tours Database Case (continued)</vt:lpstr>
      <vt:lpstr>Introduction to Colonial Adventure Tours Database Case (continued)</vt:lpstr>
      <vt:lpstr>Introduction to Colonial Adventure Tours Database Case (continued)</vt:lpstr>
      <vt:lpstr>Database Background (continued)</vt:lpstr>
      <vt:lpstr>Introduction to the Solmaris Condominium Group Database Case</vt:lpstr>
      <vt:lpstr>Introduction to the Solmaris Condominium Group Database Case (continued)</vt:lpstr>
      <vt:lpstr>Introduction to the Solmaris Condominium Group Database Case (continued)</vt:lpstr>
      <vt:lpstr>Introduction to the Solmaris Condominium Group Database Case (continued)</vt:lpstr>
      <vt:lpstr>Introduction to the Solmaris Condominium Group Database Case (continued)</vt:lpstr>
      <vt:lpstr>Introduction to the Solmaris Condominium Group Database Case (continued)</vt:lpstr>
      <vt:lpstr>Database Background (continued)</vt:lpstr>
      <vt:lpstr>Summary</vt:lpstr>
      <vt:lpstr>Summary (continued)</vt:lpstr>
      <vt:lpstr>Summary (continued)</vt:lpstr>
      <vt:lpstr>Summary (continued)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
  <dc:creator/>
  <cp:lastModifiedBy/>
  <cp:revision>439</cp:revision>
  <dcterms:created xsi:type="dcterms:W3CDTF">2002-09-27T23:29:22Z</dcterms:created>
  <dcterms:modified xsi:type="dcterms:W3CDTF">2016-01-30T03:53:11Z</dcterms:modified>
</cp:coreProperties>
</file>